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9" r:id="rId5"/>
    <p:sldId id="265" r:id="rId6"/>
    <p:sldId id="274" r:id="rId7"/>
    <p:sldId id="270" r:id="rId8"/>
    <p:sldId id="273" r:id="rId9"/>
    <p:sldId id="268" r:id="rId10"/>
    <p:sldId id="267" r:id="rId11"/>
    <p:sldId id="272" r:id="rId12"/>
    <p:sldId id="275" r:id="rId13"/>
    <p:sldId id="276" r:id="rId14"/>
    <p:sldId id="277" r:id="rId15"/>
    <p:sldId id="264" r:id="rId16"/>
    <p:sldId id="266" r:id="rId17"/>
    <p:sldId id="278" r:id="rId18"/>
    <p:sldId id="261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00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7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38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88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0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4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01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64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2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315C-A319-4606-AD29-E3A95BD5678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319C-D504-4E6C-9382-694674572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62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0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0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46" b="100000" l="0" r="100000">
                        <a14:foregroundMark x1="18229" y1="6250" x2="17188" y2="22917"/>
                        <a14:foregroundMark x1="11458" y1="26042" x2="24479" y2="31250"/>
                        <a14:foregroundMark x1="22917" y1="47917" x2="7813" y2="27604"/>
                        <a14:foregroundMark x1="8854" y1="39583" x2="2083" y2="32292"/>
                        <a14:foregroundMark x1="11458" y1="48958" x2="18750" y2="49479"/>
                        <a14:foregroundMark x1="58854" y1="69271" x2="72917" y2="74479"/>
                        <a14:foregroundMark x1="78125" y1="82292" x2="69792" y2="85417"/>
                        <a14:foregroundMark x1="86979" y1="57292" x2="82813" y2="36979"/>
                        <a14:foregroundMark x1="79167" y1="48958" x2="81250" y2="51563"/>
                        <a14:foregroundMark x1="21875" y1="25000" x2="21354" y2="15625"/>
                        <a14:foregroundMark x1="20833" y1="16146" x2="20313" y2="12500"/>
                        <a14:foregroundMark x1="21354" y1="13021" x2="21354" y2="78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3384376" cy="329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odorovný svitek 1"/>
          <p:cNvSpPr/>
          <p:nvPr/>
        </p:nvSpPr>
        <p:spPr>
          <a:xfrm>
            <a:off x="852380" y="1268760"/>
            <a:ext cx="7056784" cy="1656184"/>
          </a:xfrm>
          <a:prstGeom prst="horizontalScroll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DESETINNÁ ČÍSLA</a:t>
            </a:r>
          </a:p>
        </p:txBody>
      </p:sp>
    </p:spTree>
    <p:extLst>
      <p:ext uri="{BB962C8B-B14F-4D97-AF65-F5344CB8AC3E}">
        <p14:creationId xmlns:p14="http://schemas.microsoft.com/office/powerpoint/2010/main" val="354091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85115"/>
              </p:ext>
            </p:extLst>
          </p:nvPr>
        </p:nvGraphicFramePr>
        <p:xfrm>
          <a:off x="395536" y="1124744"/>
          <a:ext cx="3672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87981"/>
              </p:ext>
            </p:extLst>
          </p:nvPr>
        </p:nvGraphicFramePr>
        <p:xfrm>
          <a:off x="4532327" y="1124744"/>
          <a:ext cx="3672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91204" y="48845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0,41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199705" y="414908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0,17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483768" y="48845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0,59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37866" y="232245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0,83</a:t>
            </a:r>
          </a:p>
        </p:txBody>
      </p:sp>
    </p:spTree>
    <p:extLst>
      <p:ext uri="{BB962C8B-B14F-4D97-AF65-F5344CB8AC3E}">
        <p14:creationId xmlns:p14="http://schemas.microsoft.com/office/powerpoint/2010/main" val="9491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91996"/>
              </p:ext>
            </p:extLst>
          </p:nvPr>
        </p:nvGraphicFramePr>
        <p:xfrm>
          <a:off x="395536" y="1124744"/>
          <a:ext cx="3672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76464"/>
              </p:ext>
            </p:extLst>
          </p:nvPr>
        </p:nvGraphicFramePr>
        <p:xfrm>
          <a:off x="4532327" y="1124744"/>
          <a:ext cx="3672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059832" y="4797152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0,36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26714" y="306896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0,71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35294" y="4797152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0,64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26713" y="126876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0,29</a:t>
            </a:r>
          </a:p>
        </p:txBody>
      </p:sp>
    </p:spTree>
    <p:extLst>
      <p:ext uri="{BB962C8B-B14F-4D97-AF65-F5344CB8AC3E}">
        <p14:creationId xmlns:p14="http://schemas.microsoft.com/office/powerpoint/2010/main" val="298368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7" r="18803"/>
          <a:stretch/>
        </p:blipFill>
        <p:spPr bwMode="auto">
          <a:xfrm flipH="1">
            <a:off x="4283968" y="0"/>
            <a:ext cx="48600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179512" y="1988840"/>
            <a:ext cx="4997572" cy="2880320"/>
          </a:xfrm>
          <a:prstGeom prst="wedgeEllipseCallout">
            <a:avLst>
              <a:gd name="adj1" fmla="val 59286"/>
              <a:gd name="adj2" fmla="val -3091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Porovnávejte čísla. Určete znak nerovnosti nebo rovnosti. Dotykem na tabuli zjistíte správnou odpověď.</a:t>
            </a:r>
          </a:p>
        </p:txBody>
      </p:sp>
    </p:spTree>
    <p:extLst>
      <p:ext uri="{BB962C8B-B14F-4D97-AF65-F5344CB8AC3E}">
        <p14:creationId xmlns:p14="http://schemas.microsoft.com/office/powerpoint/2010/main" val="318081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221399" y="1165149"/>
            <a:ext cx="2766425" cy="1111885"/>
            <a:chOff x="947860" y="1484784"/>
            <a:chExt cx="1599715" cy="1111885"/>
          </a:xfrm>
        </p:grpSpPr>
        <p:sp>
          <p:nvSpPr>
            <p:cNvPr id="30" name="Obdélník 29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1,26      0,34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Rovnoramenný trojúhelník 30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82" name="TextovéPole 81"/>
          <p:cNvSpPr txBox="1"/>
          <p:nvPr/>
        </p:nvSpPr>
        <p:spPr>
          <a:xfrm>
            <a:off x="1366267" y="1573913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215987" y="1165149"/>
            <a:ext cx="2766425" cy="1111885"/>
            <a:chOff x="947860" y="1484784"/>
            <a:chExt cx="1599715" cy="1111885"/>
          </a:xfrm>
        </p:grpSpPr>
        <p:sp>
          <p:nvSpPr>
            <p:cNvPr id="7" name="Obdélník 6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4,6       8,06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ovnoramenný trojúhelník 7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6228184" y="1165149"/>
            <a:ext cx="2766425" cy="1111885"/>
            <a:chOff x="947860" y="1484784"/>
            <a:chExt cx="1599715" cy="1111885"/>
          </a:xfrm>
        </p:grpSpPr>
        <p:sp>
          <p:nvSpPr>
            <p:cNvPr id="10" name="Obdélník 9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25,3      24,3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ovnoramenný trojúhelník 10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207188" y="2636912"/>
            <a:ext cx="2766425" cy="1111885"/>
            <a:chOff x="947860" y="1484784"/>
            <a:chExt cx="1599715" cy="1111885"/>
          </a:xfrm>
        </p:grpSpPr>
        <p:sp>
          <p:nvSpPr>
            <p:cNvPr id="22" name="Obdélník 2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0,01       0,1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ovnoramenný trojúhelník 2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3201776" y="2636912"/>
            <a:ext cx="2766425" cy="1111885"/>
            <a:chOff x="947860" y="1484784"/>
            <a:chExt cx="1599715" cy="1111885"/>
          </a:xfrm>
        </p:grpSpPr>
        <p:sp>
          <p:nvSpPr>
            <p:cNvPr id="26" name="Obdélník 25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7,26     7,26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Rovnoramenný trojúhelník 26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6213973" y="2636912"/>
            <a:ext cx="2766425" cy="1111885"/>
            <a:chOff x="947860" y="1484784"/>
            <a:chExt cx="1599715" cy="1111885"/>
          </a:xfrm>
        </p:grpSpPr>
        <p:sp>
          <p:nvSpPr>
            <p:cNvPr id="32" name="Obdélník 3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3,9      9,7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Rovnoramenný trojúhelník 3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07186" y="4098641"/>
            <a:ext cx="2766425" cy="1111885"/>
            <a:chOff x="947860" y="1484784"/>
            <a:chExt cx="1599715" cy="1111885"/>
          </a:xfrm>
        </p:grpSpPr>
        <p:sp>
          <p:nvSpPr>
            <p:cNvPr id="35" name="Obdélník 34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14,17     14,16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ovnoramenný trojúhelník 35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7" name="TextovéPole 36"/>
          <p:cNvSpPr txBox="1"/>
          <p:nvPr/>
        </p:nvSpPr>
        <p:spPr>
          <a:xfrm>
            <a:off x="1352054" y="450541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grpSp>
        <p:nvGrpSpPr>
          <p:cNvPr id="38" name="Skupina 37"/>
          <p:cNvGrpSpPr/>
          <p:nvPr/>
        </p:nvGrpSpPr>
        <p:grpSpPr>
          <a:xfrm>
            <a:off x="3201774" y="4098641"/>
            <a:ext cx="2766425" cy="1111885"/>
            <a:chOff x="947860" y="1484784"/>
            <a:chExt cx="1599715" cy="1111885"/>
          </a:xfrm>
        </p:grpSpPr>
        <p:sp>
          <p:nvSpPr>
            <p:cNvPr id="39" name="Obdélník 38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8,6       8,61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Rovnoramenný trojúhelník 39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6213971" y="4098641"/>
            <a:ext cx="2766425" cy="1111885"/>
            <a:chOff x="947860" y="1484784"/>
            <a:chExt cx="1599715" cy="1111885"/>
          </a:xfrm>
        </p:grpSpPr>
        <p:sp>
          <p:nvSpPr>
            <p:cNvPr id="42" name="Obdélník 4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15,40     15,4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3" name="Rovnoramenný trojúhelník 4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272720" y="5575749"/>
            <a:ext cx="2766425" cy="1111885"/>
            <a:chOff x="947860" y="1484784"/>
            <a:chExt cx="1599715" cy="1111885"/>
          </a:xfrm>
        </p:grpSpPr>
        <p:sp>
          <p:nvSpPr>
            <p:cNvPr id="45" name="Obdélník 44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5,35      9,35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6" name="Rovnoramenný trojúhelník 45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3267308" y="5575749"/>
            <a:ext cx="2766425" cy="1111885"/>
            <a:chOff x="947860" y="1484784"/>
            <a:chExt cx="1599715" cy="1111885"/>
          </a:xfrm>
        </p:grpSpPr>
        <p:sp>
          <p:nvSpPr>
            <p:cNvPr id="49" name="Obdélník 48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30,02     3,06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Rovnoramenný trojúhelník 49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6279505" y="5575749"/>
            <a:ext cx="2766425" cy="1111885"/>
            <a:chOff x="947860" y="1484784"/>
            <a:chExt cx="1599715" cy="1111885"/>
          </a:xfrm>
        </p:grpSpPr>
        <p:sp>
          <p:nvSpPr>
            <p:cNvPr id="52" name="Obdélník 5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10,55     10,51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3" name="Rovnoramenný trojúhelník 5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4" name="TextovéPole 53"/>
          <p:cNvSpPr txBox="1"/>
          <p:nvPr/>
        </p:nvSpPr>
        <p:spPr>
          <a:xfrm>
            <a:off x="4185681" y="-24340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216872" y="-243408"/>
            <a:ext cx="789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&gt;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142359" y="-243408"/>
            <a:ext cx="9380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365978" y="3070408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239256" y="1559900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417588" y="3036927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493458" y="600924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7417299" y="599389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239255" y="4512497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427779" y="6009243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7445474" y="4512498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4353779" y="307040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7365978" y="157391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37" grpId="0"/>
      <p:bldP spid="54" grpId="0"/>
      <p:bldP spid="55" grpId="0"/>
      <p:bldP spid="57" grpId="0"/>
      <p:bldP spid="58" grpId="0"/>
      <p:bldP spid="59" grpId="0"/>
      <p:bldP spid="60" grpId="0"/>
      <p:bldP spid="24" grpId="0"/>
      <p:bldP spid="47" grpId="0"/>
      <p:bldP spid="61" grpId="0"/>
      <p:bldP spid="62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221399" y="1165149"/>
            <a:ext cx="2766425" cy="1111885"/>
            <a:chOff x="947860" y="1484784"/>
            <a:chExt cx="1599715" cy="1111885"/>
          </a:xfrm>
        </p:grpSpPr>
        <p:sp>
          <p:nvSpPr>
            <p:cNvPr id="30" name="Obdélník 29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80,1     80,01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Rovnoramenný trojúhelník 30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82" name="TextovéPole 81"/>
          <p:cNvSpPr txBox="1"/>
          <p:nvPr/>
        </p:nvSpPr>
        <p:spPr>
          <a:xfrm>
            <a:off x="1271446" y="159864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215987" y="1165149"/>
            <a:ext cx="2766425" cy="1111885"/>
            <a:chOff x="947860" y="1484784"/>
            <a:chExt cx="1599715" cy="1111885"/>
          </a:xfrm>
        </p:grpSpPr>
        <p:sp>
          <p:nvSpPr>
            <p:cNvPr id="7" name="Obdélník 6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0,44       0,54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ovnoramenný trojúhelník 7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6228184" y="1165149"/>
            <a:ext cx="2766425" cy="1111885"/>
            <a:chOff x="947860" y="1484784"/>
            <a:chExt cx="1599715" cy="1111885"/>
          </a:xfrm>
        </p:grpSpPr>
        <p:sp>
          <p:nvSpPr>
            <p:cNvPr id="10" name="Obdélník 9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 1,5      1,05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ovnoramenný trojúhelník 10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207188" y="2636912"/>
            <a:ext cx="2766425" cy="1111885"/>
            <a:chOff x="947860" y="1484784"/>
            <a:chExt cx="1599715" cy="1111885"/>
          </a:xfrm>
        </p:grpSpPr>
        <p:sp>
          <p:nvSpPr>
            <p:cNvPr id="22" name="Obdélník 2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 3,25      5,25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ovnoramenný trojúhelník 2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3201776" y="2636912"/>
            <a:ext cx="2766425" cy="1111885"/>
            <a:chOff x="947860" y="1484784"/>
            <a:chExt cx="1599715" cy="1111885"/>
          </a:xfrm>
        </p:grpSpPr>
        <p:sp>
          <p:nvSpPr>
            <p:cNvPr id="26" name="Obdélník 25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2,9       2,90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Rovnoramenný trojúhelník 26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6213973" y="2636912"/>
            <a:ext cx="2766425" cy="1111885"/>
            <a:chOff x="947860" y="1484784"/>
            <a:chExt cx="1599715" cy="1111885"/>
          </a:xfrm>
        </p:grpSpPr>
        <p:sp>
          <p:nvSpPr>
            <p:cNvPr id="32" name="Obdélník 3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5,6       6,5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Rovnoramenný trojúhelník 3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07186" y="4098641"/>
            <a:ext cx="2766425" cy="1111885"/>
            <a:chOff x="947860" y="1484784"/>
            <a:chExt cx="1599715" cy="1111885"/>
          </a:xfrm>
        </p:grpSpPr>
        <p:sp>
          <p:nvSpPr>
            <p:cNvPr id="35" name="Obdélník 34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60,40     60,04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ovnoramenný trojúhelník 35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7" name="TextovéPole 36"/>
          <p:cNvSpPr txBox="1"/>
          <p:nvPr/>
        </p:nvSpPr>
        <p:spPr>
          <a:xfrm>
            <a:off x="1352054" y="4532137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grpSp>
        <p:nvGrpSpPr>
          <p:cNvPr id="38" name="Skupina 37"/>
          <p:cNvGrpSpPr/>
          <p:nvPr/>
        </p:nvGrpSpPr>
        <p:grpSpPr>
          <a:xfrm>
            <a:off x="3201774" y="4098641"/>
            <a:ext cx="2766425" cy="1111885"/>
            <a:chOff x="947860" y="1484784"/>
            <a:chExt cx="1599715" cy="1111885"/>
          </a:xfrm>
        </p:grpSpPr>
        <p:sp>
          <p:nvSpPr>
            <p:cNvPr id="39" name="Obdélník 38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7,3       9,03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Rovnoramenný trojúhelník 39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6213971" y="4098641"/>
            <a:ext cx="2766425" cy="1111885"/>
            <a:chOff x="947860" y="1484784"/>
            <a:chExt cx="1599715" cy="1111885"/>
          </a:xfrm>
        </p:grpSpPr>
        <p:sp>
          <p:nvSpPr>
            <p:cNvPr id="42" name="Obdélník 4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17,56     17,56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3" name="Rovnoramenný trojúhelník 4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272720" y="5575749"/>
            <a:ext cx="2766425" cy="1111885"/>
            <a:chOff x="947860" y="1484784"/>
            <a:chExt cx="1599715" cy="1111885"/>
          </a:xfrm>
        </p:grpSpPr>
        <p:sp>
          <p:nvSpPr>
            <p:cNvPr id="45" name="Obdélník 44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  0,2      0,22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6" name="Rovnoramenný trojúhelník 45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3267308" y="5575749"/>
            <a:ext cx="2766425" cy="1111885"/>
            <a:chOff x="947860" y="1484784"/>
            <a:chExt cx="1599715" cy="1111885"/>
          </a:xfrm>
        </p:grpSpPr>
        <p:sp>
          <p:nvSpPr>
            <p:cNvPr id="49" name="Obdélník 48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28,20     28,02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Rovnoramenný trojúhelník 49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6279505" y="5575749"/>
            <a:ext cx="2766425" cy="1111885"/>
            <a:chOff x="947860" y="1484784"/>
            <a:chExt cx="1599715" cy="1111885"/>
          </a:xfrm>
        </p:grpSpPr>
        <p:sp>
          <p:nvSpPr>
            <p:cNvPr id="52" name="Obdélník 51"/>
            <p:cNvSpPr/>
            <p:nvPr/>
          </p:nvSpPr>
          <p:spPr>
            <a:xfrm>
              <a:off x="1083677" y="2070889"/>
              <a:ext cx="1328083" cy="5257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>
                  <a:solidFill>
                    <a:schemeClr val="tx1"/>
                  </a:solidFill>
                  <a:ea typeface="Calibri"/>
                  <a:cs typeface="Times New Roman"/>
                </a:rPr>
                <a:t>11,11     11,01</a:t>
              </a:r>
              <a:endParaRPr lang="cs-CZ" sz="28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3" name="Rovnoramenný trojúhelník 52"/>
            <p:cNvSpPr/>
            <p:nvPr/>
          </p:nvSpPr>
          <p:spPr>
            <a:xfrm>
              <a:off x="947860" y="1484784"/>
              <a:ext cx="1599715" cy="586105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4" name="TextovéPole 53"/>
          <p:cNvSpPr txBox="1"/>
          <p:nvPr/>
        </p:nvSpPr>
        <p:spPr>
          <a:xfrm>
            <a:off x="4185681" y="-24340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216872" y="-243408"/>
            <a:ext cx="789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&gt;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142359" y="-243408"/>
            <a:ext cx="9380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347566" y="3065808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335371" y="1598645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387866" y="3065807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405102" y="600924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7417299" y="6009243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239255" y="4532137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376201" y="6009242"/>
            <a:ext cx="630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&lt;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7365976" y="453335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4238747" y="308497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7306354" y="159864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&gt;</a:t>
            </a: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37" grpId="0"/>
      <p:bldP spid="54" grpId="0"/>
      <p:bldP spid="55" grpId="0"/>
      <p:bldP spid="57" grpId="0"/>
      <p:bldP spid="58" grpId="0"/>
      <p:bldP spid="59" grpId="0"/>
      <p:bldP spid="60" grpId="0"/>
      <p:bldP spid="24" grpId="0"/>
      <p:bldP spid="47" grpId="0"/>
      <p:bldP spid="61" grpId="0"/>
      <p:bldP spid="62" grpId="0"/>
      <p:bldP spid="63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048" y="2070988"/>
            <a:ext cx="3707904" cy="380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láček 2"/>
          <p:cNvSpPr/>
          <p:nvPr/>
        </p:nvSpPr>
        <p:spPr>
          <a:xfrm>
            <a:off x="394308" y="260648"/>
            <a:ext cx="5256584" cy="2736304"/>
          </a:xfrm>
          <a:prstGeom prst="cloudCallout">
            <a:avLst>
              <a:gd name="adj1" fmla="val 62626"/>
              <a:gd name="adj2" fmla="val 53143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Desetinná čísla seřaď vzestupně. Jmenuj správné pořadí desetinného čísla.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7823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98174" y="5577918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0,67</a:t>
            </a:r>
          </a:p>
        </p:txBody>
      </p:sp>
      <p:sp>
        <p:nvSpPr>
          <p:cNvPr id="3" name="Obdélník 2"/>
          <p:cNvSpPr/>
          <p:nvPr/>
        </p:nvSpPr>
        <p:spPr>
          <a:xfrm>
            <a:off x="8410506" y="5716134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0,8</a:t>
            </a:r>
          </a:p>
        </p:txBody>
      </p:sp>
      <p:sp>
        <p:nvSpPr>
          <p:cNvPr id="4" name="Obdélník 3"/>
          <p:cNvSpPr/>
          <p:nvPr/>
        </p:nvSpPr>
        <p:spPr>
          <a:xfrm>
            <a:off x="6246908" y="5577918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1,3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86470" y="5192914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1,47</a:t>
            </a:r>
          </a:p>
        </p:txBody>
      </p:sp>
      <p:sp>
        <p:nvSpPr>
          <p:cNvPr id="7" name="Obdélník 6"/>
          <p:cNvSpPr/>
          <p:nvPr/>
        </p:nvSpPr>
        <p:spPr>
          <a:xfrm>
            <a:off x="6299440" y="6327982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2,9</a:t>
            </a:r>
          </a:p>
        </p:txBody>
      </p:sp>
      <p:sp>
        <p:nvSpPr>
          <p:cNvPr id="8" name="Obdélník 7"/>
          <p:cNvSpPr/>
          <p:nvPr/>
        </p:nvSpPr>
        <p:spPr>
          <a:xfrm>
            <a:off x="7703601" y="5316308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3,5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67586" y="6101138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4,45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009756" y="5936083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8,2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137149" y="6299172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8,33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4304102" y="6349111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10,72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314487" y="5192914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12,03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6744684" y="5054698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15,4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981067" y="6362748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23,41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7732806" y="6291194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25,19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-5473" y="6191277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42,7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281703" y="5577918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50,13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3692761" y="5732933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71,09</a:t>
            </a:r>
          </a:p>
        </p:txBody>
      </p:sp>
      <p:grpSp>
        <p:nvGrpSpPr>
          <p:cNvPr id="43" name="Skupina 42"/>
          <p:cNvGrpSpPr/>
          <p:nvPr/>
        </p:nvGrpSpPr>
        <p:grpSpPr>
          <a:xfrm>
            <a:off x="104903" y="49391"/>
            <a:ext cx="8999638" cy="4579475"/>
            <a:chOff x="104903" y="49391"/>
            <a:chExt cx="8999638" cy="4579475"/>
          </a:xfrm>
        </p:grpSpPr>
        <p:sp>
          <p:nvSpPr>
            <p:cNvPr id="13" name="Šestnácticípá hvězda 12"/>
            <p:cNvSpPr/>
            <p:nvPr/>
          </p:nvSpPr>
          <p:spPr>
            <a:xfrm>
              <a:off x="104903" y="60542"/>
              <a:ext cx="1679502" cy="792088"/>
            </a:xfrm>
            <a:prstGeom prst="star16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 dirty="0">
                <a:solidFill>
                  <a:schemeClr val="tx1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7884" y="60542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865" y="60542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929" y="60542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8113" y="4939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Šestnácticípá hvězda 47"/>
            <p:cNvSpPr/>
            <p:nvPr/>
          </p:nvSpPr>
          <p:spPr>
            <a:xfrm>
              <a:off x="116735" y="1279911"/>
              <a:ext cx="1679502" cy="792088"/>
            </a:xfrm>
            <a:prstGeom prst="star16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 dirty="0">
                <a:solidFill>
                  <a:schemeClr val="tx1"/>
                </a:solidFill>
              </a:endParaRPr>
            </a:p>
          </p:txBody>
        </p: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16" y="127991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697" y="127991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2761" y="127991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945" y="1268760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4" name="Šestnácticípá hvězda 53"/>
            <p:cNvSpPr/>
            <p:nvPr/>
          </p:nvSpPr>
          <p:spPr>
            <a:xfrm>
              <a:off x="116735" y="2504047"/>
              <a:ext cx="1679502" cy="792088"/>
            </a:xfrm>
            <a:prstGeom prst="star16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 dirty="0">
                <a:solidFill>
                  <a:schemeClr val="tx1"/>
                </a:solidFill>
              </a:endParaRPr>
            </a:p>
          </p:txBody>
        </p:sp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16" y="2504047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697" y="2504047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2761" y="2504047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945" y="2492896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Šestnácticípá hvězda 59"/>
            <p:cNvSpPr/>
            <p:nvPr/>
          </p:nvSpPr>
          <p:spPr>
            <a:xfrm>
              <a:off x="104903" y="3800191"/>
              <a:ext cx="1679502" cy="792088"/>
            </a:xfrm>
            <a:prstGeom prst="star16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800" dirty="0">
                <a:solidFill>
                  <a:schemeClr val="tx1"/>
                </a:solidFill>
              </a:endParaRPr>
            </a:p>
          </p:txBody>
        </p:sp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7884" y="380019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865" y="380019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929" y="3800191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8113" y="3789040"/>
              <a:ext cx="177482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5" name="Obdélník 64"/>
          <p:cNvSpPr/>
          <p:nvPr/>
        </p:nvSpPr>
        <p:spPr>
          <a:xfrm>
            <a:off x="2430755" y="194976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0,1</a:t>
            </a:r>
          </a:p>
        </p:txBody>
      </p:sp>
      <p:sp>
        <p:nvSpPr>
          <p:cNvPr id="66" name="Obdélník 65"/>
          <p:cNvSpPr/>
          <p:nvPr/>
        </p:nvSpPr>
        <p:spPr>
          <a:xfrm>
            <a:off x="2647648" y="5744847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0,6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3231607" y="6291194"/>
            <a:ext cx="82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0,01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497230" y="194976"/>
            <a:ext cx="82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0,01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588600" y="5804762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/>
              <a:t>0,1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274844" y="202118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0,6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5972945" y="17256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0,67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7885336" y="194976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0,8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588601" y="1414345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1,3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4248381" y="1406828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2,9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344194" y="1414345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1,47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6064317" y="1406828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3,5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7793965" y="1406828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4,45</a:t>
            </a:r>
          </a:p>
        </p:txBody>
      </p:sp>
      <p:sp>
        <p:nvSpPr>
          <p:cNvPr id="73" name="Obdélník 72"/>
          <p:cNvSpPr/>
          <p:nvPr/>
        </p:nvSpPr>
        <p:spPr>
          <a:xfrm>
            <a:off x="588601" y="2638481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8,2</a:t>
            </a:r>
          </a:p>
        </p:txBody>
      </p:sp>
      <p:sp>
        <p:nvSpPr>
          <p:cNvPr id="74" name="Obdélník 73"/>
          <p:cNvSpPr/>
          <p:nvPr/>
        </p:nvSpPr>
        <p:spPr>
          <a:xfrm>
            <a:off x="2339383" y="2638481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8,33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5893407" y="2665756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12,03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7824176" y="2662891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15,4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4065639" y="2627711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10,72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477264" y="3934625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23,41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2245310" y="3934625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25,19</a:t>
            </a:r>
          </a:p>
        </p:txBody>
      </p:sp>
      <p:sp>
        <p:nvSpPr>
          <p:cNvPr id="80" name="Obdélník 79"/>
          <p:cNvSpPr/>
          <p:nvPr/>
        </p:nvSpPr>
        <p:spPr>
          <a:xfrm>
            <a:off x="4157009" y="3927752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42,7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5893407" y="3952918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50,13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7732806" y="3921650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/>
              <a:t>71,09</a:t>
            </a:r>
          </a:p>
        </p:txBody>
      </p:sp>
    </p:spTree>
    <p:extLst>
      <p:ext uri="{BB962C8B-B14F-4D97-AF65-F5344CB8AC3E}">
        <p14:creationId xmlns:p14="http://schemas.microsoft.com/office/powerpoint/2010/main" val="25721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65" grpId="0"/>
      <p:bldP spid="66" grpId="0"/>
      <p:bldP spid="66" grpId="1"/>
      <p:bldP spid="67" grpId="0"/>
      <p:bldP spid="67" grpId="1"/>
      <p:bldP spid="69" grpId="0"/>
      <p:bldP spid="70" grpId="0"/>
      <p:bldP spid="70" grpId="1"/>
      <p:bldP spid="45" grpId="0"/>
      <p:bldP spid="46" grpId="0"/>
      <p:bldP spid="47" grpId="0"/>
      <p:bldP spid="53" grpId="0"/>
      <p:bldP spid="59" grpId="0"/>
      <p:bldP spid="68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t="1413" r="16881"/>
          <a:stretch/>
        </p:blipFill>
        <p:spPr bwMode="auto">
          <a:xfrm>
            <a:off x="0" y="0"/>
            <a:ext cx="5555138" cy="686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4120385" y="2852936"/>
            <a:ext cx="4997572" cy="2654633"/>
          </a:xfrm>
          <a:prstGeom prst="wedgeEllipseCallout">
            <a:avLst>
              <a:gd name="adj1" fmla="val -43288"/>
              <a:gd name="adj2" fmla="val -7436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Pokračujte v číselných řadách vzestupně i sestupně. Dotykem na tabuli proveďte kontrolu.</a:t>
            </a:r>
          </a:p>
        </p:txBody>
      </p:sp>
    </p:spTree>
    <p:extLst>
      <p:ext uri="{BB962C8B-B14F-4D97-AF65-F5344CB8AC3E}">
        <p14:creationId xmlns:p14="http://schemas.microsoft.com/office/powerpoint/2010/main" val="2380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zikmundovar\AppData\Local\Microsoft\Windows\Temporary Internet Files\Content.IE5\I2C14Q88\MC9000341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517" y="2008095"/>
            <a:ext cx="1663829" cy="15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6860346" y="38072"/>
            <a:ext cx="1328089" cy="6687431"/>
            <a:chOff x="6860346" y="38072"/>
            <a:chExt cx="1328089" cy="6687431"/>
          </a:xfrm>
        </p:grpSpPr>
        <p:sp>
          <p:nvSpPr>
            <p:cNvPr id="39" name="Obdélník 38"/>
            <p:cNvSpPr/>
            <p:nvPr/>
          </p:nvSpPr>
          <p:spPr>
            <a:xfrm>
              <a:off x="6860352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6860352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6860352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6860352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6860350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860348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6" name="Obdélník 45"/>
            <p:cNvSpPr/>
            <p:nvPr/>
          </p:nvSpPr>
          <p:spPr>
            <a:xfrm>
              <a:off x="6860346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6860352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8" name="Obdélník 47"/>
            <p:cNvSpPr/>
            <p:nvPr/>
          </p:nvSpPr>
          <p:spPr>
            <a:xfrm>
              <a:off x="6860349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6860352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6860352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6" name="Ovál 75"/>
            <p:cNvSpPr/>
            <p:nvPr/>
          </p:nvSpPr>
          <p:spPr>
            <a:xfrm>
              <a:off x="7067193" y="38072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836010" y="38072"/>
            <a:ext cx="1328089" cy="6687431"/>
            <a:chOff x="3836010" y="38072"/>
            <a:chExt cx="1328089" cy="6687431"/>
          </a:xfrm>
        </p:grpSpPr>
        <p:sp>
          <p:nvSpPr>
            <p:cNvPr id="28" name="Obdélník 27"/>
            <p:cNvSpPr/>
            <p:nvPr/>
          </p:nvSpPr>
          <p:spPr>
            <a:xfrm>
              <a:off x="3836016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3836016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836016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3836016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3836014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3836012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3836010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3836016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836013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3836016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3836016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7" name="Ovál 76"/>
            <p:cNvSpPr/>
            <p:nvPr/>
          </p:nvSpPr>
          <p:spPr>
            <a:xfrm>
              <a:off x="4042851" y="38072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868472" y="28248"/>
            <a:ext cx="1328089" cy="6697255"/>
            <a:chOff x="868472" y="28248"/>
            <a:chExt cx="1328089" cy="6697255"/>
          </a:xfrm>
        </p:grpSpPr>
        <p:sp>
          <p:nvSpPr>
            <p:cNvPr id="13" name="Obdélník 12"/>
            <p:cNvSpPr/>
            <p:nvPr/>
          </p:nvSpPr>
          <p:spPr>
            <a:xfrm>
              <a:off x="868478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868478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868478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868478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868476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868474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868472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868478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868475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868478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868478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" name="Ovál 1"/>
            <p:cNvSpPr/>
            <p:nvPr/>
          </p:nvSpPr>
          <p:spPr>
            <a:xfrm>
              <a:off x="1105729" y="28248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1210950" y="9524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2,7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4178488" y="9524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7,1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210949" y="144937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2,8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10948" y="197259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2,9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211718" y="25291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10947" y="305234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3,1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202203" y="356648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3,2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02202" y="40722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3,3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202201" y="463918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3,4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202200" y="517426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3,5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202199" y="569748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3,6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183689" y="619716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3,7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4174196" y="144937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7,2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4178494" y="2008095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7,3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4178494" y="411596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7,7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4178494" y="356648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7,6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4178494" y="302583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7,5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4178494" y="250261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7,4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4178488" y="514816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7,9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4174195" y="459857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7,8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4174194" y="620228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8,1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4175865" y="567138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8,0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111459" y="92615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1,46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7155726" y="1463996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1,47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155726" y="1987216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1,48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181139" y="5174264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1,54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155726" y="254244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1,49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7188687" y="567522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1,55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55726" y="305016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1,50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166315" y="356648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1,51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7173580" y="409916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1,52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7196235" y="619460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1,56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7181139" y="462494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1,53</a:t>
            </a:r>
          </a:p>
        </p:txBody>
      </p:sp>
      <p:pic>
        <p:nvPicPr>
          <p:cNvPr id="1028" name="Picture 4" descr="C:\Users\zikmundovar\AppData\Local\Microsoft\Windows\Temporary Internet Files\Content.IE5\KE45QRKL\MC9000341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68" y="28248"/>
            <a:ext cx="1830051" cy="182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52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6860346" y="28248"/>
            <a:ext cx="1328089" cy="6697255"/>
            <a:chOff x="6860346" y="28248"/>
            <a:chExt cx="1328089" cy="6697255"/>
          </a:xfrm>
        </p:grpSpPr>
        <p:sp>
          <p:nvSpPr>
            <p:cNvPr id="39" name="Obdélník 38"/>
            <p:cNvSpPr/>
            <p:nvPr/>
          </p:nvSpPr>
          <p:spPr>
            <a:xfrm>
              <a:off x="6860352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6860352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6860352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6860352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6860350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860348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6" name="Obdélník 45"/>
            <p:cNvSpPr/>
            <p:nvPr/>
          </p:nvSpPr>
          <p:spPr>
            <a:xfrm>
              <a:off x="6860346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6860352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8" name="Obdélník 47"/>
            <p:cNvSpPr/>
            <p:nvPr/>
          </p:nvSpPr>
          <p:spPr>
            <a:xfrm>
              <a:off x="6860349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6860352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6860352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86" name="Ovál 85"/>
            <p:cNvSpPr/>
            <p:nvPr/>
          </p:nvSpPr>
          <p:spPr>
            <a:xfrm>
              <a:off x="7096027" y="28248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652" y="1972591"/>
            <a:ext cx="1663700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3836010" y="27523"/>
            <a:ext cx="1328089" cy="6697980"/>
            <a:chOff x="3836010" y="27523"/>
            <a:chExt cx="1328089" cy="6697980"/>
          </a:xfrm>
        </p:grpSpPr>
        <p:sp>
          <p:nvSpPr>
            <p:cNvPr id="26" name="Obdélník 25"/>
            <p:cNvSpPr/>
            <p:nvPr/>
          </p:nvSpPr>
          <p:spPr>
            <a:xfrm>
              <a:off x="3836016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3836016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836016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3836016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3836014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3836012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3836010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3836016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836013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3836016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3836016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7" name="Ovál 76"/>
            <p:cNvSpPr/>
            <p:nvPr/>
          </p:nvSpPr>
          <p:spPr>
            <a:xfrm>
              <a:off x="4054816" y="27523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868472" y="28248"/>
            <a:ext cx="1328089" cy="6697255"/>
            <a:chOff x="868472" y="28248"/>
            <a:chExt cx="1328089" cy="6697255"/>
          </a:xfrm>
        </p:grpSpPr>
        <p:sp>
          <p:nvSpPr>
            <p:cNvPr id="13" name="Obdélník 12"/>
            <p:cNvSpPr/>
            <p:nvPr/>
          </p:nvSpPr>
          <p:spPr>
            <a:xfrm>
              <a:off x="868478" y="9419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868478" y="56739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868478" y="25192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868478" y="19934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868476" y="14677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868474" y="409660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868472" y="514816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868478" y="304504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868475" y="35708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868478" y="619972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868478" y="4622383"/>
              <a:ext cx="1328083" cy="5257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3200" dirty="0">
                  <a:solidFill>
                    <a:schemeClr val="tx1"/>
                  </a:solidFill>
                  <a:ea typeface="Calibri"/>
                  <a:cs typeface="Times New Roman"/>
                </a:rPr>
                <a:t> </a:t>
              </a:r>
              <a:endParaRPr lang="cs-CZ" sz="3200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6" name="Ovál 75"/>
            <p:cNvSpPr/>
            <p:nvPr/>
          </p:nvSpPr>
          <p:spPr>
            <a:xfrm>
              <a:off x="1107154" y="28248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1151420" y="94448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5,02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4099082" y="94448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9,34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51419" y="14493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5,01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151420" y="20005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5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51420" y="252694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4,99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151420" y="305016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4,98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51418" y="3539454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4,97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51417" y="411596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4,96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51416" y="4614444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151420" y="51682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4,94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151415" y="565020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4,93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151420" y="61951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4,92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4099082" y="144937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9,33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4099082" y="199092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9,32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4099081" y="410514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9,28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4099082" y="3565189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9,29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4114976" y="305016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9,30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4099082" y="2518116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9,31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4099080" y="5175355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9,26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4094389" y="460376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9,27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4087123" y="619531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9,24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4099082" y="567650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9,25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231664" y="94448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4,5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7236027" y="147733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4,4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263260" y="199092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4,3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316659" y="51605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3,7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276963" y="252694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4,2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7318352" y="569073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3,6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282761" y="305016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4,1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293427" y="358192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4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7301171" y="411596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3,9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7308915" y="620228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3,5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7308915" y="4652135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3,8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06" y="27523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91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45720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láček 1"/>
          <p:cNvSpPr/>
          <p:nvPr/>
        </p:nvSpPr>
        <p:spPr>
          <a:xfrm>
            <a:off x="3637919" y="466532"/>
            <a:ext cx="5256584" cy="1810340"/>
          </a:xfrm>
          <a:prstGeom prst="cloudCallout">
            <a:avLst>
              <a:gd name="adj1" fmla="val -53607"/>
              <a:gd name="adj2" fmla="val 125395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Přečti desetinná čísla.            </a:t>
            </a:r>
          </a:p>
        </p:txBody>
      </p:sp>
    </p:spTree>
    <p:extLst>
      <p:ext uri="{BB962C8B-B14F-4D97-AF65-F5344CB8AC3E}">
        <p14:creationId xmlns:p14="http://schemas.microsoft.com/office/powerpoint/2010/main" val="97824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estnácticípá hvězda 5"/>
          <p:cNvSpPr/>
          <p:nvPr/>
        </p:nvSpPr>
        <p:spPr>
          <a:xfrm>
            <a:off x="281483" y="131159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50,13</a:t>
            </a:r>
          </a:p>
        </p:txBody>
      </p:sp>
      <p:sp>
        <p:nvSpPr>
          <p:cNvPr id="10" name="Šestnácticípá hvězda 9"/>
          <p:cNvSpPr/>
          <p:nvPr/>
        </p:nvSpPr>
        <p:spPr>
          <a:xfrm>
            <a:off x="2431085" y="184333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2,9</a:t>
            </a:r>
          </a:p>
        </p:txBody>
      </p:sp>
      <p:sp>
        <p:nvSpPr>
          <p:cNvPr id="11" name="Šestnácticípá hvězda 10"/>
          <p:cNvSpPr/>
          <p:nvPr/>
        </p:nvSpPr>
        <p:spPr>
          <a:xfrm>
            <a:off x="4468478" y="2497355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42,7</a:t>
            </a:r>
          </a:p>
        </p:txBody>
      </p:sp>
      <p:sp>
        <p:nvSpPr>
          <p:cNvPr id="12" name="Šestnácticípá hvězda 11"/>
          <p:cNvSpPr/>
          <p:nvPr/>
        </p:nvSpPr>
        <p:spPr>
          <a:xfrm>
            <a:off x="6659698" y="285293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17,25</a:t>
            </a:r>
          </a:p>
        </p:txBody>
      </p:sp>
      <p:sp>
        <p:nvSpPr>
          <p:cNvPr id="13" name="Šestnácticípá hvězda 12"/>
          <p:cNvSpPr/>
          <p:nvPr/>
        </p:nvSpPr>
        <p:spPr>
          <a:xfrm>
            <a:off x="4827742" y="1317518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0,01</a:t>
            </a:r>
          </a:p>
        </p:txBody>
      </p:sp>
      <p:sp>
        <p:nvSpPr>
          <p:cNvPr id="14" name="Šestnácticípá hvězda 13"/>
          <p:cNvSpPr/>
          <p:nvPr/>
        </p:nvSpPr>
        <p:spPr>
          <a:xfrm>
            <a:off x="7056303" y="1713562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8,33</a:t>
            </a:r>
          </a:p>
        </p:txBody>
      </p:sp>
      <p:sp>
        <p:nvSpPr>
          <p:cNvPr id="15" name="Šestnácticípá hvězda 14"/>
          <p:cNvSpPr/>
          <p:nvPr/>
        </p:nvSpPr>
        <p:spPr>
          <a:xfrm>
            <a:off x="6883392" y="488892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1,3</a:t>
            </a:r>
          </a:p>
        </p:txBody>
      </p:sp>
      <p:sp>
        <p:nvSpPr>
          <p:cNvPr id="16" name="Šestnácticípá hvězda 15"/>
          <p:cNvSpPr/>
          <p:nvPr/>
        </p:nvSpPr>
        <p:spPr>
          <a:xfrm>
            <a:off x="271914" y="92848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7" name="Šestnácticípá hvězda 16"/>
          <p:cNvSpPr/>
          <p:nvPr/>
        </p:nvSpPr>
        <p:spPr>
          <a:xfrm>
            <a:off x="2431085" y="605345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10,72</a:t>
            </a:r>
          </a:p>
        </p:txBody>
      </p:sp>
      <p:sp>
        <p:nvSpPr>
          <p:cNvPr id="18" name="Šestnácticípá hvězda 17"/>
          <p:cNvSpPr/>
          <p:nvPr/>
        </p:nvSpPr>
        <p:spPr>
          <a:xfrm>
            <a:off x="4684681" y="123407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23,41</a:t>
            </a:r>
          </a:p>
        </p:txBody>
      </p:sp>
      <p:sp>
        <p:nvSpPr>
          <p:cNvPr id="19" name="Šestnácticípá hvězda 18"/>
          <p:cNvSpPr/>
          <p:nvPr/>
        </p:nvSpPr>
        <p:spPr>
          <a:xfrm>
            <a:off x="107504" y="2694232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0" name="Šestnácticípá hvězda 19"/>
          <p:cNvSpPr/>
          <p:nvPr/>
        </p:nvSpPr>
        <p:spPr>
          <a:xfrm>
            <a:off x="2248712" y="3077700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71,09</a:t>
            </a:r>
          </a:p>
        </p:txBody>
      </p:sp>
      <p:sp>
        <p:nvSpPr>
          <p:cNvPr id="21" name="Šestnácticípá hvězda 20"/>
          <p:cNvSpPr/>
          <p:nvPr/>
        </p:nvSpPr>
        <p:spPr>
          <a:xfrm>
            <a:off x="3342100" y="5454740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0,67</a:t>
            </a:r>
          </a:p>
        </p:txBody>
      </p:sp>
      <p:sp>
        <p:nvSpPr>
          <p:cNvPr id="22" name="Šestnácticípá hvězda 21"/>
          <p:cNvSpPr/>
          <p:nvPr/>
        </p:nvSpPr>
        <p:spPr>
          <a:xfrm>
            <a:off x="1422973" y="599821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4,45</a:t>
            </a:r>
          </a:p>
        </p:txBody>
      </p:sp>
      <p:sp>
        <p:nvSpPr>
          <p:cNvPr id="23" name="Šestnácticípá hvězda 22"/>
          <p:cNvSpPr/>
          <p:nvPr/>
        </p:nvSpPr>
        <p:spPr>
          <a:xfrm>
            <a:off x="232488" y="5092919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0,8</a:t>
            </a:r>
          </a:p>
        </p:txBody>
      </p:sp>
      <p:sp>
        <p:nvSpPr>
          <p:cNvPr id="24" name="Šestnácticípá hvězda 23"/>
          <p:cNvSpPr/>
          <p:nvPr/>
        </p:nvSpPr>
        <p:spPr>
          <a:xfrm>
            <a:off x="2668457" y="447103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25,19</a:t>
            </a:r>
          </a:p>
        </p:txBody>
      </p:sp>
      <p:sp>
        <p:nvSpPr>
          <p:cNvPr id="25" name="Šestnácticípá hvězda 24"/>
          <p:cNvSpPr/>
          <p:nvPr/>
        </p:nvSpPr>
        <p:spPr>
          <a:xfrm>
            <a:off x="528841" y="3986514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15,4</a:t>
            </a:r>
          </a:p>
        </p:txBody>
      </p:sp>
      <p:sp>
        <p:nvSpPr>
          <p:cNvPr id="26" name="Šestnácticípá hvězda 25"/>
          <p:cNvSpPr/>
          <p:nvPr/>
        </p:nvSpPr>
        <p:spPr>
          <a:xfrm>
            <a:off x="4264936" y="3695690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0,6</a:t>
            </a:r>
          </a:p>
        </p:txBody>
      </p:sp>
      <p:sp>
        <p:nvSpPr>
          <p:cNvPr id="27" name="Šestnácticípá hvězda 26"/>
          <p:cNvSpPr/>
          <p:nvPr/>
        </p:nvSpPr>
        <p:spPr>
          <a:xfrm>
            <a:off x="5238977" y="4662652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8,2</a:t>
            </a:r>
          </a:p>
        </p:txBody>
      </p:sp>
      <p:sp>
        <p:nvSpPr>
          <p:cNvPr id="28" name="Šestnácticípá hvězda 27"/>
          <p:cNvSpPr/>
          <p:nvPr/>
        </p:nvSpPr>
        <p:spPr>
          <a:xfrm>
            <a:off x="7043518" y="5263124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0,5</a:t>
            </a:r>
          </a:p>
        </p:txBody>
      </p:sp>
      <p:sp>
        <p:nvSpPr>
          <p:cNvPr id="29" name="Šestnácticípá hvězda 28"/>
          <p:cNvSpPr/>
          <p:nvPr/>
        </p:nvSpPr>
        <p:spPr>
          <a:xfrm>
            <a:off x="5476590" y="5998216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12,03</a:t>
            </a:r>
          </a:p>
        </p:txBody>
      </p:sp>
      <p:sp>
        <p:nvSpPr>
          <p:cNvPr id="30" name="Šestnácticípá hvězda 29"/>
          <p:cNvSpPr/>
          <p:nvPr/>
        </p:nvSpPr>
        <p:spPr>
          <a:xfrm>
            <a:off x="6974536" y="3929462"/>
            <a:ext cx="2016224" cy="792088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1,47</a:t>
            </a:r>
          </a:p>
        </p:txBody>
      </p:sp>
    </p:spTree>
    <p:extLst>
      <p:ext uri="{BB962C8B-B14F-4D97-AF65-F5344CB8AC3E}">
        <p14:creationId xmlns:p14="http://schemas.microsoft.com/office/powerpoint/2010/main" val="15411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45720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láček 1"/>
          <p:cNvSpPr/>
          <p:nvPr/>
        </p:nvSpPr>
        <p:spPr>
          <a:xfrm>
            <a:off x="3637919" y="466532"/>
            <a:ext cx="5256584" cy="1810340"/>
          </a:xfrm>
          <a:prstGeom prst="cloudCallout">
            <a:avLst>
              <a:gd name="adj1" fmla="val -53607"/>
              <a:gd name="adj2" fmla="val 125395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Zapište zlomky jako desetinná čísla.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82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kupina 66"/>
          <p:cNvGrpSpPr/>
          <p:nvPr/>
        </p:nvGrpSpPr>
        <p:grpSpPr>
          <a:xfrm>
            <a:off x="-14764" y="0"/>
            <a:ext cx="1025911" cy="6858000"/>
            <a:chOff x="-14764" y="0"/>
            <a:chExt cx="1025911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-668" y="0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68" y="0"/>
                  <a:ext cx="1011815" cy="75636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ovéPole 18"/>
                <p:cNvSpPr txBox="1"/>
                <p:nvPr/>
              </p:nvSpPr>
              <p:spPr>
                <a:xfrm>
                  <a:off x="-14757" y="1245656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19" name="TextovéPol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57" y="1245656"/>
                  <a:ext cx="1011815" cy="75636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ovéPole 19"/>
                <p:cNvSpPr txBox="1"/>
                <p:nvPr/>
              </p:nvSpPr>
              <p:spPr>
                <a:xfrm>
                  <a:off x="-14757" y="3599306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0" name="TextovéPol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57" y="3599306"/>
                  <a:ext cx="1011815" cy="75636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ovéPole 20"/>
                <p:cNvSpPr txBox="1"/>
                <p:nvPr/>
              </p:nvSpPr>
              <p:spPr>
                <a:xfrm>
                  <a:off x="-14762" y="2409955"/>
                  <a:ext cx="1011815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1" name="TextovéPole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2" y="2409955"/>
                  <a:ext cx="1011815" cy="7646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/>
                <p:cNvSpPr txBox="1"/>
                <p:nvPr/>
              </p:nvSpPr>
              <p:spPr>
                <a:xfrm>
                  <a:off x="-14764" y="4824597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2" name="TextovéPole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4" y="4824597"/>
                  <a:ext cx="1011815" cy="75636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ovéPole 22"/>
                <p:cNvSpPr txBox="1"/>
                <p:nvPr/>
              </p:nvSpPr>
              <p:spPr>
                <a:xfrm>
                  <a:off x="-14761" y="6101639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3" name="TextovéPol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1" y="6101639"/>
                  <a:ext cx="1011815" cy="7563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Skupina 67"/>
          <p:cNvGrpSpPr/>
          <p:nvPr/>
        </p:nvGrpSpPr>
        <p:grpSpPr>
          <a:xfrm>
            <a:off x="2405050" y="-1"/>
            <a:ext cx="1213801" cy="6855371"/>
            <a:chOff x="2405050" y="-1"/>
            <a:chExt cx="1213801" cy="68553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ovéPole 27"/>
                <p:cNvSpPr txBox="1"/>
                <p:nvPr/>
              </p:nvSpPr>
              <p:spPr>
                <a:xfrm>
                  <a:off x="2419146" y="-1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𝟏𝟖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8" name="TextovéPole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146" y="-1"/>
                  <a:ext cx="1011815" cy="75636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ovéPole 34"/>
                <p:cNvSpPr txBox="1"/>
                <p:nvPr/>
              </p:nvSpPr>
              <p:spPr>
                <a:xfrm>
                  <a:off x="2405057" y="1245655"/>
                  <a:ext cx="1011815" cy="7912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𝟓𝟎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5" name="TextovéPole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7" y="1245655"/>
                  <a:ext cx="1011815" cy="79124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ovéPole 35"/>
                <p:cNvSpPr txBox="1"/>
                <p:nvPr/>
              </p:nvSpPr>
              <p:spPr>
                <a:xfrm>
                  <a:off x="2405057" y="3599305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6" name="TextovéPol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7" y="3599305"/>
                  <a:ext cx="1213794" cy="756361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ovéPole 36"/>
                <p:cNvSpPr txBox="1"/>
                <p:nvPr/>
              </p:nvSpPr>
              <p:spPr>
                <a:xfrm>
                  <a:off x="2405052" y="2409954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7" name="TextovéPole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2" y="2409954"/>
                  <a:ext cx="1011815" cy="75636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ovéPole 37"/>
                <p:cNvSpPr txBox="1"/>
                <p:nvPr/>
              </p:nvSpPr>
              <p:spPr>
                <a:xfrm>
                  <a:off x="2405050" y="4824596"/>
                  <a:ext cx="1213794" cy="754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8" name="TextovéPole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0" y="4824596"/>
                  <a:ext cx="1213794" cy="754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ovéPole 38"/>
                <p:cNvSpPr txBox="1"/>
                <p:nvPr/>
              </p:nvSpPr>
              <p:spPr>
                <a:xfrm>
                  <a:off x="2405053" y="6101638"/>
                  <a:ext cx="1213794" cy="753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9" name="TextovéPole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3" y="6101638"/>
                  <a:ext cx="1213794" cy="7537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Skupina 68"/>
          <p:cNvGrpSpPr/>
          <p:nvPr/>
        </p:nvGrpSpPr>
        <p:grpSpPr>
          <a:xfrm>
            <a:off x="4731147" y="-44399"/>
            <a:ext cx="1227890" cy="6858000"/>
            <a:chOff x="4731147" y="-44399"/>
            <a:chExt cx="1227890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/>
                <p:cNvSpPr txBox="1"/>
                <p:nvPr/>
              </p:nvSpPr>
              <p:spPr>
                <a:xfrm>
                  <a:off x="4745243" y="-44399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𝟔𝟕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1" name="TextovéPole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243" y="-44399"/>
                  <a:ext cx="1213794" cy="75636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ovéPole 47"/>
                <p:cNvSpPr txBox="1"/>
                <p:nvPr/>
              </p:nvSpPr>
              <p:spPr>
                <a:xfrm>
                  <a:off x="4731154" y="1201257"/>
                  <a:ext cx="1213794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8" name="TextovéPol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4" y="1201257"/>
                  <a:ext cx="1213794" cy="764633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ovéPole 48"/>
                <p:cNvSpPr txBox="1"/>
                <p:nvPr/>
              </p:nvSpPr>
              <p:spPr>
                <a:xfrm>
                  <a:off x="4731154" y="3554907"/>
                  <a:ext cx="1213794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𝟏𝟓𝟖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9" name="TextovéPole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4" y="3554907"/>
                  <a:ext cx="1213794" cy="764633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ovéPole 49"/>
                <p:cNvSpPr txBox="1"/>
                <p:nvPr/>
              </p:nvSpPr>
              <p:spPr>
                <a:xfrm>
                  <a:off x="4731149" y="236555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0" name="TextovéPole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49" y="2365556"/>
                  <a:ext cx="1213794" cy="756361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4731147" y="4780198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𝟏𝟑𝟎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47" y="4780198"/>
                  <a:ext cx="1213794" cy="756361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ovéPole 51"/>
                <p:cNvSpPr txBox="1"/>
                <p:nvPr/>
              </p:nvSpPr>
              <p:spPr>
                <a:xfrm>
                  <a:off x="4731150" y="6057240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𝟒𝟐𝟎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2" name="TextovéPole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0" y="6057240"/>
                  <a:ext cx="1213794" cy="756361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Skupina 69"/>
          <p:cNvGrpSpPr/>
          <p:nvPr/>
        </p:nvGrpSpPr>
        <p:grpSpPr>
          <a:xfrm>
            <a:off x="7306185" y="-17470"/>
            <a:ext cx="1213801" cy="6858000"/>
            <a:chOff x="7306185" y="-17470"/>
            <a:chExt cx="1213801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7320281" y="-17470"/>
                  <a:ext cx="1011815" cy="754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0281" y="-17470"/>
                  <a:ext cx="1011815" cy="754887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/>
                <p:cNvSpPr txBox="1"/>
                <p:nvPr/>
              </p:nvSpPr>
              <p:spPr>
                <a:xfrm>
                  <a:off x="7306192" y="122818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2" name="TextovéPole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92" y="1228186"/>
                  <a:ext cx="1213794" cy="75636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ovéPole 62"/>
                <p:cNvSpPr txBox="1"/>
                <p:nvPr/>
              </p:nvSpPr>
              <p:spPr>
                <a:xfrm>
                  <a:off x="7306192" y="358183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𝟏𝟗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3" name="TextovéPole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92" y="3581836"/>
                  <a:ext cx="1213794" cy="756361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ovéPole 63"/>
                <p:cNvSpPr txBox="1"/>
                <p:nvPr/>
              </p:nvSpPr>
              <p:spPr>
                <a:xfrm>
                  <a:off x="7306187" y="2392485"/>
                  <a:ext cx="1011815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4" name="TextovéPole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7" y="2392485"/>
                  <a:ext cx="1011815" cy="764633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ovéPole 64"/>
                <p:cNvSpPr txBox="1"/>
                <p:nvPr/>
              </p:nvSpPr>
              <p:spPr>
                <a:xfrm>
                  <a:off x="7306185" y="4807127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𝟐𝟕𝟔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5" name="TextovéPole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5" y="4807127"/>
                  <a:ext cx="1213794" cy="756361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ovéPole 65"/>
                <p:cNvSpPr txBox="1"/>
                <p:nvPr/>
              </p:nvSpPr>
              <p:spPr>
                <a:xfrm>
                  <a:off x="7306188" y="6084169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6" name="TextovéPole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8" y="6084169"/>
                  <a:ext cx="1213794" cy="756361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014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827584" y="18832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501619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24377" y="377049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24376" y="633478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0,9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27584" y="143846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0,7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24378" y="256798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0,5</a:t>
            </a:r>
          </a:p>
        </p:txBody>
      </p:sp>
      <p:grpSp>
        <p:nvGrpSpPr>
          <p:cNvPr id="67" name="Skupina 66"/>
          <p:cNvGrpSpPr/>
          <p:nvPr/>
        </p:nvGrpSpPr>
        <p:grpSpPr>
          <a:xfrm>
            <a:off x="-14764" y="0"/>
            <a:ext cx="1025911" cy="6858000"/>
            <a:chOff x="-14764" y="0"/>
            <a:chExt cx="1025911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-668" y="0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68" y="0"/>
                  <a:ext cx="1011815" cy="75636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ovéPole 18"/>
                <p:cNvSpPr txBox="1"/>
                <p:nvPr/>
              </p:nvSpPr>
              <p:spPr>
                <a:xfrm>
                  <a:off x="-14757" y="1245656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19" name="TextovéPol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57" y="1245656"/>
                  <a:ext cx="1011815" cy="75636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ovéPole 19"/>
                <p:cNvSpPr txBox="1"/>
                <p:nvPr/>
              </p:nvSpPr>
              <p:spPr>
                <a:xfrm>
                  <a:off x="-14757" y="3599306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0" name="TextovéPol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57" y="3599306"/>
                  <a:ext cx="1011815" cy="75636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ovéPole 20"/>
                <p:cNvSpPr txBox="1"/>
                <p:nvPr/>
              </p:nvSpPr>
              <p:spPr>
                <a:xfrm>
                  <a:off x="-14762" y="2409955"/>
                  <a:ext cx="1011815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1" name="TextovéPole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2" y="2409955"/>
                  <a:ext cx="1011815" cy="7646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/>
                <p:cNvSpPr txBox="1"/>
                <p:nvPr/>
              </p:nvSpPr>
              <p:spPr>
                <a:xfrm>
                  <a:off x="-14764" y="4824597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2" name="TextovéPole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4" y="4824597"/>
                  <a:ext cx="1011815" cy="75636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ovéPole 22"/>
                <p:cNvSpPr txBox="1"/>
                <p:nvPr/>
              </p:nvSpPr>
              <p:spPr>
                <a:xfrm>
                  <a:off x="-14761" y="6101639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3" name="TextovéPol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761" y="6101639"/>
                  <a:ext cx="1011815" cy="7563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TextovéPole 28"/>
          <p:cNvSpPr txBox="1"/>
          <p:nvPr/>
        </p:nvSpPr>
        <p:spPr>
          <a:xfrm>
            <a:off x="3400407" y="188323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1,8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400407" y="5016192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0,04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400408" y="3770497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0,06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397803" y="6334779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0,07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416867" y="141249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5,0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416872" y="2598697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3,6</a:t>
            </a:r>
          </a:p>
        </p:txBody>
      </p:sp>
      <p:grpSp>
        <p:nvGrpSpPr>
          <p:cNvPr id="68" name="Skupina 67"/>
          <p:cNvGrpSpPr/>
          <p:nvPr/>
        </p:nvGrpSpPr>
        <p:grpSpPr>
          <a:xfrm>
            <a:off x="2405050" y="-1"/>
            <a:ext cx="1213801" cy="6855371"/>
            <a:chOff x="2405050" y="-1"/>
            <a:chExt cx="1213801" cy="68553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ovéPole 27"/>
                <p:cNvSpPr txBox="1"/>
                <p:nvPr/>
              </p:nvSpPr>
              <p:spPr>
                <a:xfrm>
                  <a:off x="2419146" y="-1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𝟏𝟖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28" name="TextovéPole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146" y="-1"/>
                  <a:ext cx="1011815" cy="75636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ovéPole 34"/>
                <p:cNvSpPr txBox="1"/>
                <p:nvPr/>
              </p:nvSpPr>
              <p:spPr>
                <a:xfrm>
                  <a:off x="2405057" y="1245655"/>
                  <a:ext cx="1011815" cy="7912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𝟓𝟎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5" name="TextovéPole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7" y="1245655"/>
                  <a:ext cx="1011815" cy="79124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ovéPole 35"/>
                <p:cNvSpPr txBox="1"/>
                <p:nvPr/>
              </p:nvSpPr>
              <p:spPr>
                <a:xfrm>
                  <a:off x="2405057" y="3599305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6" name="TextovéPol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7" y="3599305"/>
                  <a:ext cx="1213794" cy="756361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ovéPole 36"/>
                <p:cNvSpPr txBox="1"/>
                <p:nvPr/>
              </p:nvSpPr>
              <p:spPr>
                <a:xfrm>
                  <a:off x="2405052" y="2409954"/>
                  <a:ext cx="1011815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7" name="TextovéPole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2" y="2409954"/>
                  <a:ext cx="1011815" cy="75636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ovéPole 37"/>
                <p:cNvSpPr txBox="1"/>
                <p:nvPr/>
              </p:nvSpPr>
              <p:spPr>
                <a:xfrm>
                  <a:off x="2405050" y="4824596"/>
                  <a:ext cx="1213794" cy="754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8" name="TextovéPole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0" y="4824596"/>
                  <a:ext cx="1213794" cy="754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ovéPole 38"/>
                <p:cNvSpPr txBox="1"/>
                <p:nvPr/>
              </p:nvSpPr>
              <p:spPr>
                <a:xfrm>
                  <a:off x="2405053" y="6101638"/>
                  <a:ext cx="1213794" cy="753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39" name="TextovéPole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053" y="6101638"/>
                  <a:ext cx="1213794" cy="7537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ovéPole 41"/>
          <p:cNvSpPr txBox="1"/>
          <p:nvPr/>
        </p:nvSpPr>
        <p:spPr>
          <a:xfrm>
            <a:off x="5742962" y="143925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0,67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725044" y="497179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21831" y="3726099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1,58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748688" y="629038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4,2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742969" y="1394062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0,15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739756" y="253066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0,7</a:t>
            </a:r>
          </a:p>
        </p:txBody>
      </p:sp>
      <p:grpSp>
        <p:nvGrpSpPr>
          <p:cNvPr id="69" name="Skupina 68"/>
          <p:cNvGrpSpPr/>
          <p:nvPr/>
        </p:nvGrpSpPr>
        <p:grpSpPr>
          <a:xfrm>
            <a:off x="4731147" y="-44399"/>
            <a:ext cx="1227890" cy="6858000"/>
            <a:chOff x="4731147" y="-44399"/>
            <a:chExt cx="1227890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/>
                <p:cNvSpPr txBox="1"/>
                <p:nvPr/>
              </p:nvSpPr>
              <p:spPr>
                <a:xfrm>
                  <a:off x="4745243" y="-44399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𝟔𝟕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1" name="TextovéPole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243" y="-44399"/>
                  <a:ext cx="1213794" cy="75636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ovéPole 47"/>
                <p:cNvSpPr txBox="1"/>
                <p:nvPr/>
              </p:nvSpPr>
              <p:spPr>
                <a:xfrm>
                  <a:off x="4731154" y="1201257"/>
                  <a:ext cx="1213794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8" name="TextovéPol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4" y="1201257"/>
                  <a:ext cx="1213794" cy="764633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ovéPole 48"/>
                <p:cNvSpPr txBox="1"/>
                <p:nvPr/>
              </p:nvSpPr>
              <p:spPr>
                <a:xfrm>
                  <a:off x="4731154" y="3554907"/>
                  <a:ext cx="1213794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𝟏𝟓𝟖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49" name="TextovéPole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4" y="3554907"/>
                  <a:ext cx="1213794" cy="764633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ovéPole 49"/>
                <p:cNvSpPr txBox="1"/>
                <p:nvPr/>
              </p:nvSpPr>
              <p:spPr>
                <a:xfrm>
                  <a:off x="4731149" y="236555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0" name="TextovéPole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49" y="2365556"/>
                  <a:ext cx="1213794" cy="756361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4731147" y="4780198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𝟏𝟑𝟎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47" y="4780198"/>
                  <a:ext cx="1213794" cy="756361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ovéPole 51"/>
                <p:cNvSpPr txBox="1"/>
                <p:nvPr/>
              </p:nvSpPr>
              <p:spPr>
                <a:xfrm>
                  <a:off x="4731150" y="6057240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𝟒𝟐𝟎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2" name="TextovéPole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1150" y="6057240"/>
                  <a:ext cx="1213794" cy="756361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6" name="TextovéPole 55"/>
          <p:cNvSpPr txBox="1"/>
          <p:nvPr/>
        </p:nvSpPr>
        <p:spPr>
          <a:xfrm>
            <a:off x="8345009" y="1452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0,4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301542" y="499872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2,76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8301543" y="375302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0,19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8298938" y="631731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0,01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8332096" y="1412491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0,03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8347820" y="253066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2,5</a:t>
            </a:r>
          </a:p>
        </p:txBody>
      </p:sp>
      <p:grpSp>
        <p:nvGrpSpPr>
          <p:cNvPr id="70" name="Skupina 69"/>
          <p:cNvGrpSpPr/>
          <p:nvPr/>
        </p:nvGrpSpPr>
        <p:grpSpPr>
          <a:xfrm>
            <a:off x="7306185" y="-17470"/>
            <a:ext cx="1213801" cy="6858000"/>
            <a:chOff x="7306185" y="-17470"/>
            <a:chExt cx="1213801" cy="685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7320281" y="-17470"/>
                  <a:ext cx="1011815" cy="754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0281" y="-17470"/>
                  <a:ext cx="1011815" cy="754887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/>
                <p:cNvSpPr txBox="1"/>
                <p:nvPr/>
              </p:nvSpPr>
              <p:spPr>
                <a:xfrm>
                  <a:off x="7306192" y="122818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2" name="TextovéPole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92" y="1228186"/>
                  <a:ext cx="1213794" cy="75636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ovéPole 62"/>
                <p:cNvSpPr txBox="1"/>
                <p:nvPr/>
              </p:nvSpPr>
              <p:spPr>
                <a:xfrm>
                  <a:off x="7306192" y="3581836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𝟏𝟗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3" name="TextovéPole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92" y="3581836"/>
                  <a:ext cx="1213794" cy="756361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ovéPole 63"/>
                <p:cNvSpPr txBox="1"/>
                <p:nvPr/>
              </p:nvSpPr>
              <p:spPr>
                <a:xfrm>
                  <a:off x="7306187" y="2392485"/>
                  <a:ext cx="1011815" cy="7646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𝟐𝟓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4" name="TextovéPole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7" y="2392485"/>
                  <a:ext cx="1011815" cy="764633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ovéPole 64"/>
                <p:cNvSpPr txBox="1"/>
                <p:nvPr/>
              </p:nvSpPr>
              <p:spPr>
                <a:xfrm>
                  <a:off x="7306185" y="4807127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𝟐𝟕𝟔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5" name="TextovéPole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5" y="4807127"/>
                  <a:ext cx="1213794" cy="756361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ovéPole 65"/>
                <p:cNvSpPr txBox="1"/>
                <p:nvPr/>
              </p:nvSpPr>
              <p:spPr>
                <a:xfrm>
                  <a:off x="7306188" y="6084169"/>
                  <a:ext cx="1213794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  <m:r>
                              <a:rPr lang="cs-CZ" sz="3600" b="1" i="1" smtClean="0">
                                <a:latin typeface="Cambria Math"/>
                              </a:rPr>
                              <m:t> =</m:t>
                            </m:r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 xmlns="">
            <p:sp>
              <p:nvSpPr>
                <p:cNvPr id="66" name="TextovéPole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6188" y="6084169"/>
                  <a:ext cx="1213794" cy="756361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525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9" grpId="0"/>
      <p:bldP spid="30" grpId="0"/>
      <p:bldP spid="31" grpId="0"/>
      <p:bldP spid="32" grpId="0"/>
      <p:bldP spid="33" grpId="0"/>
      <p:bldP spid="34" grpId="0"/>
      <p:bldP spid="42" grpId="0"/>
      <p:bldP spid="43" grpId="0"/>
      <p:bldP spid="44" grpId="0"/>
      <p:bldP spid="45" grpId="0"/>
      <p:bldP spid="46" grpId="0"/>
      <p:bldP spid="47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94308" y="260648"/>
            <a:ext cx="5256584" cy="3096344"/>
          </a:xfrm>
          <a:prstGeom prst="cloudCallout">
            <a:avLst>
              <a:gd name="adj1" fmla="val 62626"/>
              <a:gd name="adj2" fmla="val 53143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Řekni, jak zapíšeš desetinným číslem vybarvenou i nevybarvenou část obrazce.</a:t>
            </a:r>
          </a:p>
        </p:txBody>
      </p:sp>
      <p:sp>
        <p:nvSpPr>
          <p:cNvPr id="4" name="Obláček 3"/>
          <p:cNvSpPr/>
          <p:nvPr/>
        </p:nvSpPr>
        <p:spPr>
          <a:xfrm>
            <a:off x="411254" y="3573016"/>
            <a:ext cx="4712568" cy="1862189"/>
          </a:xfrm>
          <a:prstGeom prst="cloudCallout">
            <a:avLst>
              <a:gd name="adj1" fmla="val 76565"/>
              <a:gd name="adj2" fmla="val -42759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Dotkni se tabule 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a objeví se správné desetinné číslo.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048" y="2070988"/>
            <a:ext cx="3707904" cy="380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76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74622"/>
              </p:ext>
            </p:extLst>
          </p:nvPr>
        </p:nvGraphicFramePr>
        <p:xfrm>
          <a:off x="899592" y="188640"/>
          <a:ext cx="27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138428"/>
              </p:ext>
            </p:extLst>
          </p:nvPr>
        </p:nvGraphicFramePr>
        <p:xfrm>
          <a:off x="5652120" y="188640"/>
          <a:ext cx="2700000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09819"/>
              </p:ext>
            </p:extLst>
          </p:nvPr>
        </p:nvGraphicFramePr>
        <p:xfrm>
          <a:off x="4139952" y="1844824"/>
          <a:ext cx="4250920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19403"/>
              </p:ext>
            </p:extLst>
          </p:nvPr>
        </p:nvGraphicFramePr>
        <p:xfrm>
          <a:off x="323528" y="2924944"/>
          <a:ext cx="3672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9512" y="21506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0,1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04048" y="47667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0,1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68344" y="26369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0,1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95936" y="6158553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0,01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422108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0,99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61319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0,9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876256" y="123117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0,9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051720" y="1213328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0,9</a:t>
            </a:r>
          </a:p>
        </p:txBody>
      </p:sp>
    </p:spTree>
    <p:extLst>
      <p:ext uri="{BB962C8B-B14F-4D97-AF65-F5344CB8AC3E}">
        <p14:creationId xmlns:p14="http://schemas.microsoft.com/office/powerpoint/2010/main" val="246739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27080"/>
              </p:ext>
            </p:extLst>
          </p:nvPr>
        </p:nvGraphicFramePr>
        <p:xfrm>
          <a:off x="107504" y="188640"/>
          <a:ext cx="27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63688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0,4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95484"/>
              </p:ext>
            </p:extLst>
          </p:nvPr>
        </p:nvGraphicFramePr>
        <p:xfrm>
          <a:off x="3193947" y="188640"/>
          <a:ext cx="27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55303"/>
              </p:ext>
            </p:extLst>
          </p:nvPr>
        </p:nvGraphicFramePr>
        <p:xfrm>
          <a:off x="6300192" y="188640"/>
          <a:ext cx="27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8172400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0,5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660231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0,8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183319" y="126876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0,2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88233"/>
              </p:ext>
            </p:extLst>
          </p:nvPr>
        </p:nvGraphicFramePr>
        <p:xfrm>
          <a:off x="112966" y="2576651"/>
          <a:ext cx="2700000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335"/>
              </p:ext>
            </p:extLst>
          </p:nvPr>
        </p:nvGraphicFramePr>
        <p:xfrm>
          <a:off x="3183319" y="2564904"/>
          <a:ext cx="2700000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41809"/>
              </p:ext>
            </p:extLst>
          </p:nvPr>
        </p:nvGraphicFramePr>
        <p:xfrm>
          <a:off x="6272267" y="2564904"/>
          <a:ext cx="2700000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7852440" y="365690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0,6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573121" y="364502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0,4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364087" y="364502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0,1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066278" y="365690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0,9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083646" y="365690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0,3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99270" y="364502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0,7</a:t>
            </a:r>
          </a:p>
        </p:txBody>
      </p:sp>
      <p:graphicFrame>
        <p:nvGraphicFramePr>
          <p:cNvPr id="33" name="Tabulk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42587"/>
              </p:ext>
            </p:extLst>
          </p:nvPr>
        </p:nvGraphicFramePr>
        <p:xfrm>
          <a:off x="135317" y="5085184"/>
          <a:ext cx="4250920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81927"/>
              </p:ext>
            </p:extLst>
          </p:nvPr>
        </p:nvGraphicFramePr>
        <p:xfrm>
          <a:off x="4706197" y="5085184"/>
          <a:ext cx="4250920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7208182" y="587727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0,7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60032" y="587696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659964" y="587696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0,2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306047" y="587727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0,8</a:t>
            </a:r>
          </a:p>
        </p:txBody>
      </p:sp>
    </p:spTree>
    <p:extLst>
      <p:ext uri="{BB962C8B-B14F-4D97-AF65-F5344CB8AC3E}">
        <p14:creationId xmlns:p14="http://schemas.microsoft.com/office/powerpoint/2010/main" val="222986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466</Words>
  <Application>Microsoft Office PowerPoint</Application>
  <PresentationFormat>Předvádění na obrazovce (4:3)</PresentationFormat>
  <Paragraphs>373</Paragraphs>
  <Slides>19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Romana Zikmundová</dc:creator>
  <cp:lastModifiedBy>Milena Tuzarová</cp:lastModifiedBy>
  <cp:revision>50</cp:revision>
  <dcterms:created xsi:type="dcterms:W3CDTF">2013-01-21T18:36:09Z</dcterms:created>
  <dcterms:modified xsi:type="dcterms:W3CDTF">2025-03-23T19:25:22Z</dcterms:modified>
</cp:coreProperties>
</file>