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80" r:id="rId23"/>
    <p:sldId id="282" r:id="rId24"/>
    <p:sldId id="285" r:id="rId25"/>
    <p:sldId id="286" r:id="rId26"/>
    <p:sldId id="258" r:id="rId27"/>
    <p:sldId id="287" r:id="rId28"/>
    <p:sldId id="288" r:id="rId29"/>
    <p:sldId id="289" r:id="rId30"/>
    <p:sldId id="290" r:id="rId31"/>
    <p:sldId id="292" r:id="rId32"/>
    <p:sldId id="293" r:id="rId33"/>
    <p:sldId id="295" r:id="rId34"/>
    <p:sldId id="297" r:id="rId35"/>
    <p:sldId id="296" r:id="rId36"/>
    <p:sldId id="294" r:id="rId37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99FFCC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B4C12-9AA2-44BF-ABE9-6B76DB62E161}" type="datetimeFigureOut">
              <a:rPr lang="sk-SK" smtClean="0"/>
              <a:pPr/>
              <a:t>27. 5. 2020</a:t>
            </a:fld>
            <a:endParaRPr lang="sk-SK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52ADE-ACFD-4C53-A0E9-57852B59C89C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86892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51814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10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12880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11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80702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12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25314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13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48660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14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15011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INFORMÁCIA – aktuálna mapa zemetrasení</a:t>
            </a:r>
            <a:r>
              <a:rPr lang="sk-SK" baseline="0" dirty="0" smtClean="0"/>
              <a:t> (posledných 24 h)</a:t>
            </a:r>
          </a:p>
          <a:p>
            <a:r>
              <a:rPr lang="sk-SK" dirty="0" smtClean="0"/>
              <a:t>http://gimquakesmap6.com/ alebo aj http://earthquake.usgs.gov/earthquakes/map/</a:t>
            </a:r>
          </a:p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21453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53868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17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31824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18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32792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19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1225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19315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20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835909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21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14139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22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74744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23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579713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24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56022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8397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26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675804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27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243191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28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661628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29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54885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953034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30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06473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31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047881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32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261812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36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81445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4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61811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5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49676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6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08619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7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98486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8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72137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52ADE-ACFD-4C53-A0E9-57852B59C89C}" type="slidenum">
              <a:rPr lang="sk-SK" smtClean="0"/>
              <a:pPr/>
              <a:t>9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38515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90E-2E28-4A5F-94B0-B12DB9F7664C}" type="datetimeFigureOut">
              <a:rPr lang="sk-SK" smtClean="0"/>
              <a:pPr/>
              <a:t>27. 5. 2020</a:t>
            </a:fld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C3A2-FB94-4856-8505-B7CE37B391E7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90E-2E28-4A5F-94B0-B12DB9F7664C}" type="datetimeFigureOut">
              <a:rPr lang="sk-SK" smtClean="0"/>
              <a:pPr/>
              <a:t>27. 5. 2020</a:t>
            </a:fld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C3A2-FB94-4856-8505-B7CE37B391E7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90E-2E28-4A5F-94B0-B12DB9F7664C}" type="datetimeFigureOut">
              <a:rPr lang="sk-SK" smtClean="0"/>
              <a:pPr/>
              <a:t>27. 5. 2020</a:t>
            </a:fld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C3A2-FB94-4856-8505-B7CE37B391E7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90E-2E28-4A5F-94B0-B12DB9F7664C}" type="datetimeFigureOut">
              <a:rPr lang="sk-SK" smtClean="0"/>
              <a:pPr/>
              <a:t>27. 5. 2020</a:t>
            </a:fld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C3A2-FB94-4856-8505-B7CE37B391E7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90E-2E28-4A5F-94B0-B12DB9F7664C}" type="datetimeFigureOut">
              <a:rPr lang="sk-SK" smtClean="0"/>
              <a:pPr/>
              <a:t>27. 5. 2020</a:t>
            </a:fld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C3A2-FB94-4856-8505-B7CE37B391E7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90E-2E28-4A5F-94B0-B12DB9F7664C}" type="datetimeFigureOut">
              <a:rPr lang="sk-SK" smtClean="0"/>
              <a:pPr/>
              <a:t>27. 5. 2020</a:t>
            </a:fld>
            <a:endParaRPr lang="sk-SK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C3A2-FB94-4856-8505-B7CE37B391E7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90E-2E28-4A5F-94B0-B12DB9F7664C}" type="datetimeFigureOut">
              <a:rPr lang="sk-SK" smtClean="0"/>
              <a:pPr/>
              <a:t>27. 5. 2020</a:t>
            </a:fld>
            <a:endParaRPr lang="sk-SK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C3A2-FB94-4856-8505-B7CE37B391E7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90E-2E28-4A5F-94B0-B12DB9F7664C}" type="datetimeFigureOut">
              <a:rPr lang="sk-SK" smtClean="0"/>
              <a:pPr/>
              <a:t>27. 5. 2020</a:t>
            </a:fld>
            <a:endParaRPr lang="sk-SK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C3A2-FB94-4856-8505-B7CE37B391E7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90E-2E28-4A5F-94B0-B12DB9F7664C}" type="datetimeFigureOut">
              <a:rPr lang="sk-SK" smtClean="0"/>
              <a:pPr/>
              <a:t>27. 5. 2020</a:t>
            </a:fld>
            <a:endParaRPr lang="sk-SK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C3A2-FB94-4856-8505-B7CE37B391E7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90E-2E28-4A5F-94B0-B12DB9F7664C}" type="datetimeFigureOut">
              <a:rPr lang="sk-SK" smtClean="0"/>
              <a:pPr/>
              <a:t>27. 5. 2020</a:t>
            </a:fld>
            <a:endParaRPr lang="sk-SK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C3A2-FB94-4856-8505-B7CE37B391E7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90E-2E28-4A5F-94B0-B12DB9F7664C}" type="datetimeFigureOut">
              <a:rPr lang="sk-SK" smtClean="0"/>
              <a:pPr/>
              <a:t>27. 5. 2020</a:t>
            </a:fld>
            <a:endParaRPr lang="sk-SK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C3A2-FB94-4856-8505-B7CE37B391E7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0890E-2E28-4A5F-94B0-B12DB9F7664C}" type="datetimeFigureOut">
              <a:rPr lang="sk-SK" smtClean="0"/>
              <a:pPr/>
              <a:t>27. 5. 2020</a:t>
            </a:fld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CC3A2-FB94-4856-8505-B7CE37B391E7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gimquakesmap6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3wduxuPkuo" TargetMode="External"/><Relationship Id="rId2" Type="http://schemas.openxmlformats.org/officeDocument/2006/relationships/hyperlink" Target="https://www.youtube.com/watch?v=lXVCT2HV3no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statnevlajky.sk/data/flags/ultra/jp.png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0" y="404664"/>
            <a:ext cx="9144000" cy="6096001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 smtClean="0"/>
              <a:t>JAPONSKO</a:t>
            </a:r>
            <a:endParaRPr lang="sk-SK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0" y="1628800"/>
            <a:ext cx="2376228" cy="446449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ja-JP" sz="12000" b="1" dirty="0" smtClean="0"/>
              <a:t>日本</a:t>
            </a:r>
            <a:endParaRPr lang="sk-SK" sz="1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kansai.meti.go.jp/english/top/shiga-pref.png"/>
          <p:cNvPicPr>
            <a:picLocks noChangeAspect="1" noChangeArrowheads="1"/>
          </p:cNvPicPr>
          <p:nvPr/>
        </p:nvPicPr>
        <p:blipFill>
          <a:blip r:embed="rId4" cstate="print"/>
          <a:srcRect l="10794"/>
          <a:stretch>
            <a:fillRect/>
          </a:stretch>
        </p:blipFill>
        <p:spPr bwMode="auto">
          <a:xfrm>
            <a:off x="323528" y="260648"/>
            <a:ext cx="4165444" cy="3060000"/>
          </a:xfrm>
          <a:prstGeom prst="rect">
            <a:avLst/>
          </a:prstGeom>
          <a:noFill/>
        </p:spPr>
      </p:pic>
      <p:pic>
        <p:nvPicPr>
          <p:cNvPr id="31748" name="Picture 4" descr="http://images.nationalgeographic.com/wpf/media-live/photos/000/636/overrides/lake-biwa-japan_63605_990x7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260648"/>
            <a:ext cx="4079999" cy="3060000"/>
          </a:xfrm>
          <a:prstGeom prst="rect">
            <a:avLst/>
          </a:prstGeom>
          <a:noFill/>
        </p:spPr>
      </p:pic>
      <p:pic>
        <p:nvPicPr>
          <p:cNvPr id="31750" name="Picture 6" descr="http://farm4.staticflickr.com/3295/3082008387_0d804afb3d_z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501008"/>
            <a:ext cx="4176464" cy="3060000"/>
          </a:xfrm>
          <a:prstGeom prst="rect">
            <a:avLst/>
          </a:prstGeom>
          <a:noFill/>
        </p:spPr>
      </p:pic>
      <p:pic>
        <p:nvPicPr>
          <p:cNvPr id="31752" name="Picture 8" descr="http://mw2.google.com/mw-panoramio/photos/medium/89797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3501008"/>
            <a:ext cx="4080000" cy="3060000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3203848" y="6027003"/>
            <a:ext cx="32807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jezero</a:t>
            </a:r>
            <a:r>
              <a:rPr lang="sk-SK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BIWA</a:t>
            </a:r>
            <a:endParaRPr lang="sk-SK" sz="4800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5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blic.rs/data/images/2012-10-01/277205_japan-tajfun-ap_f.jpg?ver=1349042788"/>
          <p:cNvPicPr>
            <a:picLocks noChangeAspect="1" noChangeArrowheads="1"/>
          </p:cNvPicPr>
          <p:nvPr/>
        </p:nvPicPr>
        <p:blipFill>
          <a:blip r:embed="rId4" cstate="print"/>
          <a:srcRect l="17574" r="5371"/>
          <a:stretch>
            <a:fillRect/>
          </a:stretch>
        </p:blipFill>
        <p:spPr bwMode="auto">
          <a:xfrm>
            <a:off x="395536" y="404664"/>
            <a:ext cx="4104456" cy="3060000"/>
          </a:xfrm>
          <a:prstGeom prst="rect">
            <a:avLst/>
          </a:prstGeom>
          <a:noFill/>
        </p:spPr>
      </p:pic>
      <p:pic>
        <p:nvPicPr>
          <p:cNvPr id="37892" name="Picture 4" descr="http://www.novosti.rs/upload/images/2011/07/2007j/japan-typhoon.jpg"/>
          <p:cNvPicPr>
            <a:picLocks noChangeAspect="1" noChangeArrowheads="1"/>
          </p:cNvPicPr>
          <p:nvPr/>
        </p:nvPicPr>
        <p:blipFill>
          <a:blip r:embed="rId5" cstate="print"/>
          <a:srcRect l="8324"/>
          <a:stretch>
            <a:fillRect/>
          </a:stretch>
        </p:blipFill>
        <p:spPr bwMode="auto">
          <a:xfrm>
            <a:off x="4644008" y="3573016"/>
            <a:ext cx="4116866" cy="3060000"/>
          </a:xfrm>
          <a:prstGeom prst="rect">
            <a:avLst/>
          </a:prstGeom>
          <a:noFill/>
        </p:spPr>
      </p:pic>
      <p:pic>
        <p:nvPicPr>
          <p:cNvPr id="37894" name="Picture 6" descr="http://i.sme.sk/cdata/8/60/6065778/Japan1-820.jpg"/>
          <p:cNvPicPr>
            <a:picLocks noChangeAspect="1" noChangeArrowheads="1"/>
          </p:cNvPicPr>
          <p:nvPr/>
        </p:nvPicPr>
        <p:blipFill>
          <a:blip r:embed="rId6" cstate="print"/>
          <a:srcRect l="1505" r="12710"/>
          <a:stretch>
            <a:fillRect/>
          </a:stretch>
        </p:blipFill>
        <p:spPr bwMode="auto">
          <a:xfrm>
            <a:off x="4644008" y="404664"/>
            <a:ext cx="4104456" cy="3060000"/>
          </a:xfrm>
          <a:prstGeom prst="rect">
            <a:avLst/>
          </a:prstGeom>
          <a:noFill/>
        </p:spPr>
      </p:pic>
      <p:pic>
        <p:nvPicPr>
          <p:cNvPr id="37896" name="Picture 8" descr="http://i.telegraph.co.uk/multimedia/archive/02253/typhoon_2253567b.jpg"/>
          <p:cNvPicPr>
            <a:picLocks noChangeAspect="1" noChangeArrowheads="1"/>
          </p:cNvPicPr>
          <p:nvPr/>
        </p:nvPicPr>
        <p:blipFill>
          <a:blip r:embed="rId7" cstate="print"/>
          <a:srcRect l="8814" r="7463"/>
          <a:stretch>
            <a:fillRect/>
          </a:stretch>
        </p:blipFill>
        <p:spPr bwMode="auto">
          <a:xfrm>
            <a:off x="395536" y="3573016"/>
            <a:ext cx="4104456" cy="3060000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179512" y="0"/>
            <a:ext cx="4641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tajfun</a:t>
            </a:r>
            <a:r>
              <a:rPr lang="sk-SK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v Japonsku</a:t>
            </a:r>
            <a:endParaRPr lang="sk-SK" sz="4800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b="1" dirty="0" smtClean="0"/>
              <a:t>PŘÍRODA</a:t>
            </a:r>
            <a:endParaRPr lang="sk-SK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-81376" y="1600200"/>
            <a:ext cx="5013416" cy="4781128"/>
          </a:xfrm>
        </p:spPr>
        <p:txBody>
          <a:bodyPr>
            <a:normAutofit fontScale="92500"/>
          </a:bodyPr>
          <a:lstStyle/>
          <a:p>
            <a:r>
              <a:rPr lang="sk-SK" dirty="0" smtClean="0"/>
              <a:t>Až 2/3 rozlohy Japonska </a:t>
            </a:r>
            <a:r>
              <a:rPr lang="cs-CZ" dirty="0" smtClean="0"/>
              <a:t>představují</a:t>
            </a:r>
            <a:r>
              <a:rPr lang="sk-SK" dirty="0" smtClean="0"/>
              <a:t> lesy.                           Na severu </a:t>
            </a:r>
            <a:r>
              <a:rPr lang="cs-CZ" dirty="0" smtClean="0"/>
              <a:t>rostou</a:t>
            </a:r>
            <a:r>
              <a:rPr lang="sk-SK" dirty="0" smtClean="0"/>
              <a:t> .......................,      v </a:t>
            </a:r>
            <a:r>
              <a:rPr lang="cs-CZ" dirty="0" smtClean="0"/>
              <a:t>centrální</a:t>
            </a:r>
            <a:r>
              <a:rPr lang="sk-SK" dirty="0" smtClean="0"/>
              <a:t> </a:t>
            </a:r>
            <a:r>
              <a:rPr lang="cs-CZ" dirty="0" smtClean="0"/>
              <a:t>části</a:t>
            </a:r>
            <a:r>
              <a:rPr lang="sk-SK" dirty="0" smtClean="0"/>
              <a:t> </a:t>
            </a:r>
          </a:p>
          <a:p>
            <a:pPr>
              <a:buNone/>
            </a:pPr>
            <a:r>
              <a:rPr lang="sk-SK" dirty="0" smtClean="0"/>
              <a:t>	.....................  a na </a:t>
            </a:r>
            <a:r>
              <a:rPr lang="cs-CZ" dirty="0" smtClean="0"/>
              <a:t>jihu</a:t>
            </a:r>
            <a:r>
              <a:rPr lang="sk-SK" dirty="0" smtClean="0"/>
              <a:t> ...................................... </a:t>
            </a:r>
          </a:p>
          <a:p>
            <a:pPr>
              <a:buNone/>
            </a:pPr>
            <a:r>
              <a:rPr lang="sk-SK" dirty="0" smtClean="0"/>
              <a:t>	lesy. </a:t>
            </a:r>
          </a:p>
          <a:p>
            <a:r>
              <a:rPr lang="cs-CZ" dirty="0" smtClean="0"/>
              <a:t>Národním</a:t>
            </a:r>
            <a:r>
              <a:rPr lang="sk-SK" dirty="0" smtClean="0"/>
              <a:t> </a:t>
            </a:r>
            <a:r>
              <a:rPr lang="cs-CZ" dirty="0" smtClean="0"/>
              <a:t>stromem</a:t>
            </a:r>
            <a:r>
              <a:rPr lang="sk-SK" dirty="0" smtClean="0"/>
              <a:t>                          je ................. . </a:t>
            </a:r>
          </a:p>
          <a:p>
            <a:r>
              <a:rPr lang="cs-CZ" dirty="0" smtClean="0"/>
              <a:t>Zajímavostí</a:t>
            </a:r>
            <a:r>
              <a:rPr lang="sk-SK" dirty="0" smtClean="0"/>
              <a:t> je výskyt </a:t>
            </a:r>
            <a:r>
              <a:rPr lang="cs-CZ" dirty="0" smtClean="0"/>
              <a:t>opic</a:t>
            </a:r>
            <a:r>
              <a:rPr lang="sk-SK" dirty="0" smtClean="0"/>
              <a:t> ................ .</a:t>
            </a:r>
          </a:p>
          <a:p>
            <a:pPr>
              <a:buNone/>
            </a:pPr>
            <a:endParaRPr lang="sk-SK" dirty="0"/>
          </a:p>
        </p:txBody>
      </p:sp>
      <p:sp>
        <p:nvSpPr>
          <p:cNvPr id="7" name="TextovéPole 6"/>
          <p:cNvSpPr txBox="1"/>
          <p:nvPr/>
        </p:nvSpPr>
        <p:spPr>
          <a:xfrm>
            <a:off x="3010721" y="2350855"/>
            <a:ext cx="1436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jehličnaté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83568" y="3212975"/>
            <a:ext cx="1136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listnaté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22790" y="3590652"/>
            <a:ext cx="2570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zelené subtropické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5381" y="4965922"/>
            <a:ext cx="1023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sakura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43863" y="5811936"/>
            <a:ext cx="1099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makak</a:t>
            </a:r>
            <a:r>
              <a:rPr lang="sk-SK" sz="2400" b="1" dirty="0" smtClean="0">
                <a:solidFill>
                  <a:srgbClr val="FF0000"/>
                </a:solidFill>
              </a:rPr>
              <a:t> </a:t>
            </a:r>
            <a:endParaRPr lang="sk-SK" sz="2400" b="1" dirty="0">
              <a:solidFill>
                <a:srgbClr val="FF0000"/>
              </a:solidFill>
            </a:endParaRPr>
          </a:p>
        </p:txBody>
      </p:sp>
      <p:pic>
        <p:nvPicPr>
          <p:cNvPr id="13" name="Zástupný symbol pro obsah 12" descr="Japonsko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98466" y="568179"/>
            <a:ext cx="4860032" cy="575125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a-yalowas.pise.sk/obrazky/a-yalowas.pise.sk/sakura-tree-watercolor-sketch-by-crimsonsanctuar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32656"/>
            <a:ext cx="4104456" cy="3060000"/>
          </a:xfrm>
          <a:prstGeom prst="rect">
            <a:avLst/>
          </a:prstGeom>
          <a:noFill/>
        </p:spPr>
      </p:pic>
      <p:pic>
        <p:nvPicPr>
          <p:cNvPr id="39940" name="Picture 4" descr="http://i628.photobucket.com/albums/uu7/aperson33/Sakura_tre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573016"/>
            <a:ext cx="4104456" cy="3060000"/>
          </a:xfrm>
          <a:prstGeom prst="rect">
            <a:avLst/>
          </a:prstGeom>
          <a:noFill/>
        </p:spPr>
      </p:pic>
      <p:pic>
        <p:nvPicPr>
          <p:cNvPr id="39942" name="Picture 6" descr="http://st.gdefon.ru/wallpapers_original/wallpapers/342012_gora_fudziyama_sakura_derevo_pik_sneg_yaponiya_2560x1600_%28www.GdeFon.ru%29.jpg"/>
          <p:cNvPicPr>
            <a:picLocks noChangeAspect="1" noChangeArrowheads="1"/>
          </p:cNvPicPr>
          <p:nvPr/>
        </p:nvPicPr>
        <p:blipFill>
          <a:blip r:embed="rId6" cstate="print"/>
          <a:srcRect l="5888" r="10209"/>
          <a:stretch>
            <a:fillRect/>
          </a:stretch>
        </p:blipFill>
        <p:spPr bwMode="auto">
          <a:xfrm>
            <a:off x="323528" y="332656"/>
            <a:ext cx="4104456" cy="3060000"/>
          </a:xfrm>
          <a:prstGeom prst="rect">
            <a:avLst/>
          </a:prstGeom>
          <a:noFill/>
        </p:spPr>
      </p:pic>
      <p:pic>
        <p:nvPicPr>
          <p:cNvPr id="39944" name="Picture 8" descr="http://t3.gstatic.com/images?q=tbn:ANd9GcQ4-6qmdP5tazzXHZSsuYATkdUKP2IvWoNkFAirmFaI56bQ2Oz9s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3573016"/>
            <a:ext cx="4079999" cy="3060000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2555776" y="6027003"/>
            <a:ext cx="3980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strom SAKURA</a:t>
            </a:r>
            <a:endParaRPr lang="sk-SK" sz="4800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210countries.com/wp-content/uploads/2012/06/HotTubMonkey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4664"/>
            <a:ext cx="4104456" cy="3060000"/>
          </a:xfrm>
          <a:prstGeom prst="rect">
            <a:avLst/>
          </a:prstGeom>
          <a:noFill/>
        </p:spPr>
      </p:pic>
      <p:pic>
        <p:nvPicPr>
          <p:cNvPr id="6148" name="Picture 4" descr="http://cdn3.pix.avaxnews.com/avaxnews/b6/af/0000afb6_medium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04664"/>
            <a:ext cx="4104437" cy="3060000"/>
          </a:xfrm>
          <a:prstGeom prst="rect">
            <a:avLst/>
          </a:prstGeom>
          <a:noFill/>
        </p:spPr>
      </p:pic>
      <p:pic>
        <p:nvPicPr>
          <p:cNvPr id="6150" name="Picture 6" descr="http://www.unmissablejapan.com/etcetera/wildlife-images/mother-and-baby-mokey-in-tre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573016"/>
            <a:ext cx="4075087" cy="3060000"/>
          </a:xfrm>
          <a:prstGeom prst="rect">
            <a:avLst/>
          </a:prstGeom>
          <a:noFill/>
        </p:spPr>
      </p:pic>
      <p:pic>
        <p:nvPicPr>
          <p:cNvPr id="6152" name="Picture 8" descr="http://www.looneypalace.com/img01/monkey-park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3573016"/>
            <a:ext cx="4085944" cy="3060000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771800" y="0"/>
            <a:ext cx="37481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opice MAKAK</a:t>
            </a:r>
            <a:endParaRPr lang="sk-SK" sz="4800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b="1" dirty="0" smtClean="0"/>
              <a:t>PŘÍRODA</a:t>
            </a:r>
            <a:endParaRPr lang="sk-SK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93204" y="1614795"/>
            <a:ext cx="3754760" cy="4781128"/>
          </a:xfrm>
        </p:spPr>
        <p:txBody>
          <a:bodyPr>
            <a:normAutofit fontScale="92500" lnSpcReduction="20000"/>
          </a:bodyPr>
          <a:lstStyle/>
          <a:p>
            <a:r>
              <a:rPr lang="sk-SK" dirty="0" smtClean="0"/>
              <a:t>Japonsko často postihuje .................................... ,  v </a:t>
            </a:r>
            <a:r>
              <a:rPr lang="cs-CZ" dirty="0" smtClean="0"/>
              <a:t>průběhu</a:t>
            </a:r>
            <a:r>
              <a:rPr lang="sk-SK" dirty="0" smtClean="0"/>
              <a:t> </a:t>
            </a:r>
            <a:r>
              <a:rPr lang="cs-CZ" dirty="0" smtClean="0"/>
              <a:t>kterého</a:t>
            </a:r>
            <a:r>
              <a:rPr lang="sk-SK" dirty="0" smtClean="0"/>
              <a:t> </a:t>
            </a:r>
            <a:r>
              <a:rPr lang="cs-CZ" dirty="0" smtClean="0"/>
              <a:t>vznikají</a:t>
            </a:r>
            <a:r>
              <a:rPr lang="sk-SK" dirty="0" smtClean="0"/>
              <a:t> v </a:t>
            </a:r>
            <a:r>
              <a:rPr lang="cs-CZ" dirty="0" smtClean="0"/>
              <a:t>Tichém</a:t>
            </a:r>
            <a:r>
              <a:rPr lang="sk-SK" dirty="0" smtClean="0"/>
              <a:t> oceánu nebezpečné vlny ...................... .       </a:t>
            </a:r>
          </a:p>
          <a:p>
            <a:r>
              <a:rPr lang="sk-SK" dirty="0" smtClean="0"/>
              <a:t>(11.3. 2011 </a:t>
            </a:r>
            <a:r>
              <a:rPr lang="cs-CZ" dirty="0" smtClean="0"/>
              <a:t>při</a:t>
            </a:r>
            <a:r>
              <a:rPr lang="sk-SK" dirty="0" smtClean="0"/>
              <a:t> </a:t>
            </a:r>
            <a:r>
              <a:rPr lang="cs-CZ" dirty="0" smtClean="0"/>
              <a:t>zemětřesení</a:t>
            </a:r>
            <a:r>
              <a:rPr lang="sk-SK" dirty="0" smtClean="0"/>
              <a:t> </a:t>
            </a:r>
            <a:r>
              <a:rPr lang="cs-CZ" dirty="0" smtClean="0"/>
              <a:t>byla</a:t>
            </a:r>
            <a:r>
              <a:rPr lang="sk-SK" dirty="0" smtClean="0"/>
              <a:t> </a:t>
            </a:r>
          </a:p>
          <a:p>
            <a:pPr>
              <a:buNone/>
            </a:pPr>
            <a:r>
              <a:rPr lang="sk-SK" dirty="0" smtClean="0"/>
              <a:t>	</a:t>
            </a:r>
            <a:r>
              <a:rPr lang="cs-CZ" dirty="0" smtClean="0"/>
              <a:t>poškozena</a:t>
            </a:r>
            <a:r>
              <a:rPr lang="sk-SK" dirty="0" smtClean="0"/>
              <a:t> </a:t>
            </a:r>
            <a:r>
              <a:rPr lang="cs-CZ" dirty="0" smtClean="0"/>
              <a:t>jaderná</a:t>
            </a:r>
            <a:r>
              <a:rPr lang="sk-SK" dirty="0" smtClean="0"/>
              <a:t> </a:t>
            </a:r>
            <a:r>
              <a:rPr lang="cs-CZ" dirty="0" smtClean="0"/>
              <a:t>elektrárna</a:t>
            </a:r>
            <a:r>
              <a:rPr lang="sk-SK" dirty="0" smtClean="0"/>
              <a:t> </a:t>
            </a:r>
            <a:r>
              <a:rPr lang="cs-CZ" dirty="0" smtClean="0"/>
              <a:t>ve</a:t>
            </a:r>
            <a:r>
              <a:rPr lang="sk-SK" dirty="0" smtClean="0"/>
              <a:t> </a:t>
            </a:r>
            <a:r>
              <a:rPr lang="cs-CZ" dirty="0" smtClean="0"/>
              <a:t>městě</a:t>
            </a:r>
            <a:r>
              <a:rPr lang="sk-SK" dirty="0" smtClean="0"/>
              <a:t> .................................... , </a:t>
            </a:r>
            <a:r>
              <a:rPr lang="cs-CZ" dirty="0" smtClean="0"/>
              <a:t>více</a:t>
            </a:r>
            <a:r>
              <a:rPr lang="sk-SK" dirty="0" smtClean="0"/>
              <a:t> než 15 tisíc </a:t>
            </a:r>
            <a:r>
              <a:rPr lang="cs-CZ" dirty="0" smtClean="0"/>
              <a:t>mrtvých</a:t>
            </a:r>
            <a:r>
              <a:rPr lang="sk-SK" dirty="0" smtClean="0"/>
              <a:t>!)</a:t>
            </a:r>
          </a:p>
          <a:p>
            <a:pPr>
              <a:buNone/>
            </a:pPr>
            <a:endParaRPr lang="sk-SK" dirty="0"/>
          </a:p>
        </p:txBody>
      </p:sp>
      <p:sp>
        <p:nvSpPr>
          <p:cNvPr id="7" name="TextovéPole 6"/>
          <p:cNvSpPr txBox="1"/>
          <p:nvPr/>
        </p:nvSpPr>
        <p:spPr>
          <a:xfrm>
            <a:off x="1331640" y="2125076"/>
            <a:ext cx="1747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zemětřesení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810174" y="3414191"/>
            <a:ext cx="1120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cunami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505021" y="5157192"/>
            <a:ext cx="1400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>
                <a:solidFill>
                  <a:srgbClr val="FF0000"/>
                </a:solidFill>
              </a:rPr>
              <a:t>Fukušima</a:t>
            </a:r>
            <a:endParaRPr lang="cs-CZ" sz="2400" b="1" dirty="0">
              <a:solidFill>
                <a:srgbClr val="FF0000"/>
              </a:solidFill>
            </a:endParaRPr>
          </a:p>
        </p:txBody>
      </p:sp>
      <p:pic>
        <p:nvPicPr>
          <p:cNvPr id="13" name="Zástupný symbol pro obsah 12" descr="Japonsko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3968" y="630070"/>
            <a:ext cx="4860032" cy="5751258"/>
          </a:xfrm>
        </p:spPr>
      </p:pic>
      <p:sp>
        <p:nvSpPr>
          <p:cNvPr id="12" name="Tlačítko akce: Informace 11">
            <a:hlinkClick r:id="rId4" highlightClick="1"/>
          </p:cNvPr>
          <p:cNvSpPr/>
          <p:nvPr/>
        </p:nvSpPr>
        <p:spPr>
          <a:xfrm>
            <a:off x="259178" y="6349637"/>
            <a:ext cx="432048" cy="432048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3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 rot="16200000">
            <a:off x="6616548" y="3303397"/>
            <a:ext cx="42239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11. </a:t>
            </a:r>
            <a:r>
              <a:rPr lang="sk-SK" sz="48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březen</a:t>
            </a:r>
            <a:r>
              <a:rPr lang="sk-SK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2011</a:t>
            </a:r>
            <a:endParaRPr lang="sk-SK" sz="4800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ázek 5" descr="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429000"/>
            <a:ext cx="8208912" cy="3240000"/>
          </a:xfrm>
          <a:prstGeom prst="rect">
            <a:avLst/>
          </a:prstGeom>
        </p:spPr>
      </p:pic>
      <p:pic>
        <p:nvPicPr>
          <p:cNvPr id="9" name="Obrázek 8" descr="zemetrasenie_japonsko_fukusima_11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2217" y="362927"/>
            <a:ext cx="4081616" cy="3060000"/>
          </a:xfrm>
          <a:prstGeom prst="rect">
            <a:avLst/>
          </a:prstGeom>
        </p:spPr>
      </p:pic>
      <p:pic>
        <p:nvPicPr>
          <p:cNvPr id="46084" name="Picture 4" descr="http://www.2050publications.com/wp-content/uploads/2013/03/japonia-fukushim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260648"/>
            <a:ext cx="4104456" cy="306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42753"/>
            <a:ext cx="8229600" cy="1143000"/>
          </a:xfrm>
        </p:spPr>
        <p:txBody>
          <a:bodyPr/>
          <a:lstStyle/>
          <a:p>
            <a:pPr algn="l"/>
            <a:r>
              <a:rPr lang="sk-SK" b="1" dirty="0" smtClean="0"/>
              <a:t>OBYVATELSTVO</a:t>
            </a:r>
            <a:endParaRPr lang="sk-SK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71996" y="1372568"/>
            <a:ext cx="3754760" cy="5296792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Téměř</a:t>
            </a:r>
            <a:r>
              <a:rPr lang="sk-SK" dirty="0" smtClean="0"/>
              <a:t> </a:t>
            </a:r>
            <a:r>
              <a:rPr lang="cs-CZ" dirty="0" smtClean="0"/>
              <a:t>všichni</a:t>
            </a:r>
            <a:r>
              <a:rPr lang="sk-SK" dirty="0" smtClean="0"/>
              <a:t> </a:t>
            </a:r>
            <a:r>
              <a:rPr lang="cs-CZ" dirty="0" smtClean="0"/>
              <a:t>obyvatelé</a:t>
            </a:r>
            <a:r>
              <a:rPr lang="sk-SK" dirty="0" smtClean="0"/>
              <a:t> (98,3%) </a:t>
            </a:r>
            <a:r>
              <a:rPr lang="cs-CZ" dirty="0" smtClean="0"/>
              <a:t>jsou</a:t>
            </a:r>
            <a:r>
              <a:rPr lang="sk-SK" dirty="0" smtClean="0"/>
              <a:t> Japonci. </a:t>
            </a:r>
          </a:p>
          <a:p>
            <a:r>
              <a:rPr lang="cs-CZ" dirty="0" smtClean="0"/>
              <a:t>Nejpočetnější</a:t>
            </a:r>
            <a:r>
              <a:rPr lang="sk-SK" dirty="0" smtClean="0"/>
              <a:t> menšinou </a:t>
            </a:r>
            <a:r>
              <a:rPr lang="cs-CZ" dirty="0" smtClean="0"/>
              <a:t>jsou</a:t>
            </a:r>
            <a:r>
              <a:rPr lang="sk-SK" dirty="0" smtClean="0"/>
              <a:t> .............................. .</a:t>
            </a:r>
          </a:p>
          <a:p>
            <a:r>
              <a:rPr lang="sk-SK" dirty="0" smtClean="0"/>
              <a:t>Zdravý životní </a:t>
            </a:r>
            <a:r>
              <a:rPr lang="cs-CZ" dirty="0" smtClean="0"/>
              <a:t>styl</a:t>
            </a:r>
            <a:r>
              <a:rPr lang="sk-SK" dirty="0" smtClean="0"/>
              <a:t> </a:t>
            </a:r>
            <a:r>
              <a:rPr lang="cs-CZ" dirty="0" smtClean="0"/>
              <a:t>Japonců</a:t>
            </a:r>
            <a:r>
              <a:rPr lang="sk-SK" dirty="0" smtClean="0"/>
              <a:t> má </a:t>
            </a:r>
            <a:r>
              <a:rPr lang="cs-CZ" dirty="0" smtClean="0"/>
              <a:t>vliv</a:t>
            </a:r>
            <a:r>
              <a:rPr lang="sk-SK" dirty="0" smtClean="0"/>
              <a:t> na </a:t>
            </a:r>
            <a:r>
              <a:rPr lang="cs-CZ" dirty="0" smtClean="0"/>
              <a:t>jejich</a:t>
            </a:r>
            <a:r>
              <a:rPr lang="sk-SK" dirty="0" smtClean="0"/>
              <a:t> </a:t>
            </a:r>
            <a:r>
              <a:rPr lang="cs-CZ" dirty="0" err="1" smtClean="0"/>
              <a:t>dlhověkost</a:t>
            </a:r>
            <a:r>
              <a:rPr lang="sk-SK" dirty="0" smtClean="0"/>
              <a:t> – muži </a:t>
            </a:r>
            <a:r>
              <a:rPr lang="cs-CZ" dirty="0" smtClean="0"/>
              <a:t>se</a:t>
            </a:r>
            <a:r>
              <a:rPr lang="sk-SK" dirty="0" smtClean="0"/>
              <a:t> v </a:t>
            </a:r>
            <a:r>
              <a:rPr lang="cs-CZ" dirty="0" smtClean="0"/>
              <a:t>průměru</a:t>
            </a:r>
            <a:r>
              <a:rPr lang="sk-SK" dirty="0" smtClean="0"/>
              <a:t> </a:t>
            </a:r>
            <a:r>
              <a:rPr lang="cs-CZ" dirty="0" smtClean="0"/>
              <a:t>dožívají</a:t>
            </a:r>
            <a:r>
              <a:rPr lang="sk-SK" dirty="0" smtClean="0"/>
              <a:t> ........ a ženy ........... let. </a:t>
            </a:r>
          </a:p>
          <a:p>
            <a:r>
              <a:rPr lang="sk-SK" dirty="0" smtClean="0"/>
              <a:t>Je </a:t>
            </a:r>
            <a:r>
              <a:rPr lang="cs-CZ" dirty="0" smtClean="0"/>
              <a:t>tady</a:t>
            </a:r>
            <a:r>
              <a:rPr lang="sk-SK" dirty="0" smtClean="0"/>
              <a:t> </a:t>
            </a:r>
            <a:r>
              <a:rPr lang="cs-CZ" dirty="0" smtClean="0"/>
              <a:t>přestárnuta</a:t>
            </a:r>
            <a:r>
              <a:rPr lang="sk-SK" dirty="0" smtClean="0"/>
              <a:t> </a:t>
            </a:r>
            <a:r>
              <a:rPr lang="cs-CZ" dirty="0" smtClean="0"/>
              <a:t>populace</a:t>
            </a:r>
            <a:r>
              <a:rPr lang="sk-SK" dirty="0" smtClean="0"/>
              <a:t> – vysoké % </a:t>
            </a:r>
            <a:r>
              <a:rPr lang="cs-CZ" dirty="0" smtClean="0"/>
              <a:t>lidí</a:t>
            </a:r>
            <a:r>
              <a:rPr lang="sk-SK" dirty="0" smtClean="0"/>
              <a:t> </a:t>
            </a:r>
            <a:r>
              <a:rPr lang="cs-CZ" dirty="0" smtClean="0"/>
              <a:t>ve</a:t>
            </a:r>
            <a:r>
              <a:rPr lang="sk-SK" dirty="0" smtClean="0"/>
              <a:t> </a:t>
            </a:r>
            <a:r>
              <a:rPr lang="cs-CZ" dirty="0" smtClean="0"/>
              <a:t>věkové</a:t>
            </a:r>
            <a:r>
              <a:rPr lang="sk-SK" dirty="0" smtClean="0"/>
              <a:t> hranici nad 64 let. </a:t>
            </a:r>
          </a:p>
          <a:p>
            <a:r>
              <a:rPr lang="cs-CZ" dirty="0" smtClean="0"/>
              <a:t>Hlavními</a:t>
            </a:r>
            <a:r>
              <a:rPr lang="sk-SK" dirty="0" smtClean="0"/>
              <a:t> japonskými </a:t>
            </a:r>
            <a:r>
              <a:rPr lang="cs-CZ" dirty="0" smtClean="0"/>
              <a:t>náboženstvími</a:t>
            </a:r>
            <a:r>
              <a:rPr lang="sk-SK" dirty="0" smtClean="0"/>
              <a:t> </a:t>
            </a:r>
            <a:r>
              <a:rPr lang="cs-CZ" dirty="0" smtClean="0"/>
              <a:t>jsou</a:t>
            </a:r>
            <a:r>
              <a:rPr lang="sk-SK" dirty="0" smtClean="0"/>
              <a:t> ................... a ..................... .</a:t>
            </a:r>
          </a:p>
          <a:p>
            <a:pPr>
              <a:buNone/>
            </a:pPr>
            <a:endParaRPr lang="sk-SK" dirty="0"/>
          </a:p>
        </p:txBody>
      </p:sp>
      <p:sp>
        <p:nvSpPr>
          <p:cNvPr id="7" name="TextovéPole 6"/>
          <p:cNvSpPr txBox="1"/>
          <p:nvPr/>
        </p:nvSpPr>
        <p:spPr>
          <a:xfrm>
            <a:off x="1421217" y="2090964"/>
            <a:ext cx="1056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Korejci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42616" y="3299867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79,6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949375" y="3292533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86,4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98437" y="4977279"/>
            <a:ext cx="1552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šintoismus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063159" y="5009540"/>
            <a:ext cx="1651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budhismus</a:t>
            </a:r>
            <a:r>
              <a:rPr lang="sk-SK" sz="2400" b="1" dirty="0" smtClean="0">
                <a:solidFill>
                  <a:srgbClr val="FF0000"/>
                </a:solidFill>
              </a:rPr>
              <a:t> </a:t>
            </a:r>
            <a:endParaRPr lang="sk-SK" sz="2400" b="1" dirty="0">
              <a:solidFill>
                <a:srgbClr val="FF0000"/>
              </a:solidFill>
            </a:endParaRPr>
          </a:p>
        </p:txBody>
      </p:sp>
      <p:pic>
        <p:nvPicPr>
          <p:cNvPr id="14" name="Zástupný symbol pro obsah 13" descr="Mapa-de-Poblacion-de-Japon-56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51249" y="692696"/>
            <a:ext cx="4992751" cy="5544616"/>
          </a:xfrm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img.cas.sk/img/4/article/634075_japonsko-japonka-vek-dlhovekost-babka-starenka-crop.jpg"/>
          <p:cNvPicPr>
            <a:picLocks noChangeAspect="1" noChangeArrowheads="1"/>
          </p:cNvPicPr>
          <p:nvPr/>
        </p:nvPicPr>
        <p:blipFill>
          <a:blip r:embed="rId4" cstate="print"/>
          <a:srcRect r="21197"/>
          <a:stretch>
            <a:fillRect/>
          </a:stretch>
        </p:blipFill>
        <p:spPr bwMode="auto">
          <a:xfrm>
            <a:off x="395536" y="260648"/>
            <a:ext cx="4104461" cy="3060000"/>
          </a:xfrm>
          <a:prstGeom prst="rect">
            <a:avLst/>
          </a:prstGeom>
          <a:noFill/>
        </p:spPr>
      </p:pic>
      <p:pic>
        <p:nvPicPr>
          <p:cNvPr id="50180" name="Picture 4" descr="http://img.ihned.cz/attachment.php/810/39055810/aisv45BCEFGHILNOkPQbgpqrxzT9ARVm/japonci.jpg"/>
          <p:cNvPicPr>
            <a:picLocks noChangeAspect="1" noChangeArrowheads="1"/>
          </p:cNvPicPr>
          <p:nvPr/>
        </p:nvPicPr>
        <p:blipFill>
          <a:blip r:embed="rId5" cstate="print"/>
          <a:srcRect l="10982"/>
          <a:stretch>
            <a:fillRect/>
          </a:stretch>
        </p:blipFill>
        <p:spPr bwMode="auto">
          <a:xfrm>
            <a:off x="4644008" y="260648"/>
            <a:ext cx="4085944" cy="3060000"/>
          </a:xfrm>
          <a:prstGeom prst="rect">
            <a:avLst/>
          </a:prstGeom>
          <a:noFill/>
        </p:spPr>
      </p:pic>
      <p:pic>
        <p:nvPicPr>
          <p:cNvPr id="50182" name="Picture 6" descr="http://www.tripify.com/wp-content/uploads/tea-ceremony-5-ways-to-experience-culture-in-tokyo-japan.jpg"/>
          <p:cNvPicPr>
            <a:picLocks noChangeAspect="1" noChangeArrowheads="1"/>
          </p:cNvPicPr>
          <p:nvPr/>
        </p:nvPicPr>
        <p:blipFill>
          <a:blip r:embed="rId6" cstate="print"/>
          <a:srcRect r="10578"/>
          <a:stretch>
            <a:fillRect/>
          </a:stretch>
        </p:blipFill>
        <p:spPr bwMode="auto">
          <a:xfrm>
            <a:off x="4644008" y="3501008"/>
            <a:ext cx="4104456" cy="3060000"/>
          </a:xfrm>
          <a:prstGeom prst="rect">
            <a:avLst/>
          </a:prstGeom>
          <a:noFill/>
        </p:spPr>
      </p:pic>
      <p:pic>
        <p:nvPicPr>
          <p:cNvPr id="50184" name="Picture 8" descr="http://therealwinefair.com/wp-content/uploads/sushi.163101001_st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3501008"/>
            <a:ext cx="4080000" cy="3060000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1619672" y="2996952"/>
            <a:ext cx="6035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japonská DLHOVĚKOST</a:t>
            </a:r>
            <a:endParaRPr lang="sk-SK" sz="4800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upload.wikimedia.org/wikipedia/commons/thumb/4/4a/JapaneseVotiveAltar.JPG/250px-JapaneseVotiveAlt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60648"/>
            <a:ext cx="4104456" cy="3060000"/>
          </a:xfrm>
          <a:prstGeom prst="rect">
            <a:avLst/>
          </a:prstGeom>
          <a:noFill/>
        </p:spPr>
      </p:pic>
      <p:pic>
        <p:nvPicPr>
          <p:cNvPr id="54276" name="Picture 4" descr="http://www.rodina-peniaze.sk/img/full/3/10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60648"/>
            <a:ext cx="4079999" cy="3060000"/>
          </a:xfrm>
          <a:prstGeom prst="rect">
            <a:avLst/>
          </a:prstGeom>
          <a:noFill/>
        </p:spPr>
      </p:pic>
      <p:pic>
        <p:nvPicPr>
          <p:cNvPr id="54278" name="Picture 6" descr="http://nd04.jxs.cz/269/201/877713e72d_74716088_o2.jpg"/>
          <p:cNvPicPr>
            <a:picLocks noChangeAspect="1" noChangeArrowheads="1"/>
          </p:cNvPicPr>
          <p:nvPr/>
        </p:nvPicPr>
        <p:blipFill>
          <a:blip r:embed="rId6" cstate="print"/>
          <a:srcRect r="10578"/>
          <a:stretch>
            <a:fillRect/>
          </a:stretch>
        </p:blipFill>
        <p:spPr bwMode="auto">
          <a:xfrm>
            <a:off x="467544" y="3429000"/>
            <a:ext cx="4104456" cy="3060000"/>
          </a:xfrm>
          <a:prstGeom prst="rect">
            <a:avLst/>
          </a:prstGeom>
          <a:noFill/>
        </p:spPr>
      </p:pic>
      <p:pic>
        <p:nvPicPr>
          <p:cNvPr id="54280" name="Picture 8" descr="http://1.bp.blogspot.com/_hX--1d5JJ8A/TGmdKVU8gTI/AAAAAAAACng/wwwcFD9l5Qk/s1600/IMG_54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3429000"/>
            <a:ext cx="4079999" cy="3060000"/>
          </a:xfrm>
          <a:prstGeom prst="rect">
            <a:avLst/>
          </a:prstGeom>
          <a:noFill/>
        </p:spPr>
      </p:pic>
      <p:sp>
        <p:nvSpPr>
          <p:cNvPr id="2" name="TextovéPole 1"/>
          <p:cNvSpPr txBox="1"/>
          <p:nvPr/>
        </p:nvSpPr>
        <p:spPr>
          <a:xfrm>
            <a:off x="2915816" y="6027003"/>
            <a:ext cx="29140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šintoismus</a:t>
            </a:r>
            <a:endParaRPr lang="cs-CZ" sz="4800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JAPONSKO</a:t>
            </a:r>
            <a:endParaRPr lang="sk-SK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sk-SK" sz="4400" b="1" dirty="0" smtClean="0"/>
              <a:t>„</a:t>
            </a:r>
            <a:r>
              <a:rPr lang="cs-CZ" sz="4400" b="1" dirty="0" smtClean="0"/>
              <a:t>Země</a:t>
            </a:r>
            <a:r>
              <a:rPr lang="sk-SK" sz="4400" b="1" dirty="0" smtClean="0"/>
              <a:t> </a:t>
            </a:r>
            <a:r>
              <a:rPr lang="cs-CZ" sz="4400" b="1" dirty="0" smtClean="0"/>
              <a:t>vycházejícího</a:t>
            </a:r>
            <a:r>
              <a:rPr lang="sk-SK" sz="4400" b="1" dirty="0" smtClean="0"/>
              <a:t> </a:t>
            </a:r>
            <a:r>
              <a:rPr lang="cs-CZ" sz="4400" b="1" dirty="0" smtClean="0"/>
              <a:t>Slunce</a:t>
            </a:r>
            <a:r>
              <a:rPr lang="sk-SK" sz="4400" b="1" dirty="0" smtClean="0"/>
              <a:t>“</a:t>
            </a:r>
          </a:p>
          <a:p>
            <a:pPr>
              <a:buNone/>
            </a:pPr>
            <a:endParaRPr lang="sk-SK" sz="4800" b="1" dirty="0">
              <a:latin typeface="Gigi" pitchFamily="82" charset="0"/>
            </a:endParaRPr>
          </a:p>
          <a:p>
            <a:pPr>
              <a:buNone/>
            </a:pPr>
            <a:endParaRPr lang="sk-SK" sz="4800" b="1" dirty="0" smtClean="0">
              <a:latin typeface="Gigi" pitchFamily="82" charset="0"/>
            </a:endParaRPr>
          </a:p>
          <a:p>
            <a:endParaRPr lang="sk-SK" sz="4800" b="1" dirty="0" smtClean="0">
              <a:latin typeface="Gigi" pitchFamily="82" charset="0"/>
            </a:endParaRPr>
          </a:p>
          <a:p>
            <a:pPr>
              <a:buNone/>
            </a:pPr>
            <a:endParaRPr lang="sk-SK" dirty="0"/>
          </a:p>
        </p:txBody>
      </p:sp>
      <p:pic>
        <p:nvPicPr>
          <p:cNvPr id="4" name="Obrázek 3" descr="22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2348880"/>
            <a:ext cx="5280587" cy="3960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webjet.com.hk/site/images/mod_intairspec/TokyoToweratnight_7177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32656"/>
            <a:ext cx="4079999" cy="3060000"/>
          </a:xfrm>
          <a:prstGeom prst="rect">
            <a:avLst/>
          </a:prstGeom>
          <a:noFill/>
        </p:spPr>
      </p:pic>
      <p:pic>
        <p:nvPicPr>
          <p:cNvPr id="56324" name="Picture 4" descr="http://farm1.staticflickr.com/159/438530275_2f27aa00f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501008"/>
            <a:ext cx="4104453" cy="3060000"/>
          </a:xfrm>
          <a:prstGeom prst="rect">
            <a:avLst/>
          </a:prstGeom>
          <a:noFill/>
        </p:spPr>
      </p:pic>
      <p:pic>
        <p:nvPicPr>
          <p:cNvPr id="56326" name="Picture 6" descr="http://besthdgallery.com/wp-content/uploads/2013/01/tokyo_city_skyscraper_hd_wallpapers.jpg"/>
          <p:cNvPicPr>
            <a:picLocks noChangeAspect="1" noChangeArrowheads="1"/>
          </p:cNvPicPr>
          <p:nvPr/>
        </p:nvPicPr>
        <p:blipFill>
          <a:blip r:embed="rId6" cstate="print"/>
          <a:srcRect r="10835"/>
          <a:stretch>
            <a:fillRect/>
          </a:stretch>
        </p:blipFill>
        <p:spPr bwMode="auto">
          <a:xfrm>
            <a:off x="467544" y="3573016"/>
            <a:ext cx="4104456" cy="3060000"/>
          </a:xfrm>
          <a:prstGeom prst="rect">
            <a:avLst/>
          </a:prstGeom>
          <a:noFill/>
        </p:spPr>
      </p:pic>
      <p:pic>
        <p:nvPicPr>
          <p:cNvPr id="56328" name="Picture 8" descr="http://www.mutantfrog.com/wp-content/uploads/2009/08/tokyo-from-space.jpg"/>
          <p:cNvPicPr>
            <a:picLocks noChangeAspect="1" noChangeArrowheads="1"/>
          </p:cNvPicPr>
          <p:nvPr/>
        </p:nvPicPr>
        <p:blipFill>
          <a:blip r:embed="rId7" cstate="print"/>
          <a:srcRect r="25691"/>
          <a:stretch>
            <a:fillRect/>
          </a:stretch>
        </p:blipFill>
        <p:spPr bwMode="auto">
          <a:xfrm>
            <a:off x="4644008" y="332656"/>
            <a:ext cx="4104456" cy="30600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3779912" y="0"/>
            <a:ext cx="15420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Tokio</a:t>
            </a:r>
            <a:endParaRPr lang="sk-SK" sz="4800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b="1" dirty="0" smtClean="0"/>
              <a:t>HOSPODÁŘSTVÍ</a:t>
            </a:r>
            <a:endParaRPr lang="sk-SK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210344" y="1628800"/>
            <a:ext cx="4402832" cy="4781128"/>
          </a:xfrm>
        </p:spPr>
        <p:txBody>
          <a:bodyPr>
            <a:normAutofit/>
          </a:bodyPr>
          <a:lstStyle/>
          <a:p>
            <a:r>
              <a:rPr lang="sk-SK" dirty="0" smtClean="0"/>
              <a:t>Japonsko </a:t>
            </a:r>
            <a:r>
              <a:rPr lang="cs-CZ" dirty="0" smtClean="0"/>
              <a:t>patří</a:t>
            </a:r>
            <a:r>
              <a:rPr lang="sk-SK" dirty="0" smtClean="0"/>
              <a:t> </a:t>
            </a:r>
            <a:r>
              <a:rPr lang="cs-CZ" dirty="0" smtClean="0"/>
              <a:t>mezi</a:t>
            </a:r>
            <a:r>
              <a:rPr lang="sk-SK" dirty="0" smtClean="0"/>
              <a:t> </a:t>
            </a:r>
            <a:r>
              <a:rPr lang="cs-CZ" dirty="0" smtClean="0"/>
              <a:t>hospodářsky</a:t>
            </a:r>
            <a:r>
              <a:rPr lang="sk-SK" dirty="0" smtClean="0"/>
              <a:t>...................... státy </a:t>
            </a:r>
            <a:r>
              <a:rPr lang="cs-CZ" dirty="0" smtClean="0"/>
              <a:t>světa</a:t>
            </a:r>
            <a:r>
              <a:rPr lang="sk-SK" dirty="0" smtClean="0"/>
              <a:t>. </a:t>
            </a:r>
          </a:p>
          <a:p>
            <a:r>
              <a:rPr lang="cs-CZ" dirty="0" smtClean="0"/>
              <a:t>Měnou</a:t>
            </a:r>
            <a:r>
              <a:rPr lang="sk-SK" dirty="0" smtClean="0"/>
              <a:t> je ................ .</a:t>
            </a:r>
          </a:p>
          <a:p>
            <a:r>
              <a:rPr lang="cs-CZ" dirty="0" smtClean="0"/>
              <a:t>Země</a:t>
            </a:r>
            <a:r>
              <a:rPr lang="sk-SK" dirty="0" smtClean="0"/>
              <a:t> nemá </a:t>
            </a:r>
            <a:r>
              <a:rPr lang="cs-CZ" dirty="0" smtClean="0"/>
              <a:t>téměř</a:t>
            </a:r>
            <a:r>
              <a:rPr lang="sk-SK" dirty="0" smtClean="0"/>
              <a:t> </a:t>
            </a:r>
            <a:r>
              <a:rPr lang="cs-CZ" dirty="0" smtClean="0"/>
              <a:t>žádné</a:t>
            </a:r>
            <a:r>
              <a:rPr lang="sk-SK" dirty="0" smtClean="0"/>
              <a:t> .................................., </a:t>
            </a:r>
            <a:r>
              <a:rPr lang="cs-CZ" dirty="0" smtClean="0"/>
              <a:t>proto</a:t>
            </a:r>
            <a:r>
              <a:rPr lang="sk-SK" dirty="0" smtClean="0"/>
              <a:t> </a:t>
            </a:r>
            <a:r>
              <a:rPr lang="cs-CZ" dirty="0" smtClean="0"/>
              <a:t>se</a:t>
            </a:r>
            <a:r>
              <a:rPr lang="sk-SK" dirty="0" smtClean="0"/>
              <a:t> musí </a:t>
            </a:r>
            <a:r>
              <a:rPr lang="cs-CZ" dirty="0" smtClean="0"/>
              <a:t>dovážet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7" name="TextovéPole 6"/>
          <p:cNvSpPr txBox="1"/>
          <p:nvPr/>
        </p:nvSpPr>
        <p:spPr>
          <a:xfrm>
            <a:off x="2609331" y="1988840"/>
            <a:ext cx="182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nejvyspělejší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444129" y="2958519"/>
            <a:ext cx="583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jen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12726" y="3912889"/>
            <a:ext cx="2477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nerostné</a:t>
            </a:r>
            <a:r>
              <a:rPr lang="sk-SK" sz="2400" b="1" dirty="0" smtClean="0">
                <a:solidFill>
                  <a:srgbClr val="FF0000"/>
                </a:solidFill>
              </a:rPr>
              <a:t> suroviny</a:t>
            </a:r>
            <a:endParaRPr lang="sk-SK" sz="2400" b="1" dirty="0">
              <a:solidFill>
                <a:srgbClr val="FF0000"/>
              </a:solidFill>
            </a:endParaRPr>
          </a:p>
        </p:txBody>
      </p:sp>
      <p:pic>
        <p:nvPicPr>
          <p:cNvPr id="12" name="Zástupný symbol pro obsah 11" descr="Japan-Japanese-Yen-JPY-1000-bank-notes-with-kanji-and-the-words-Nippon-Ginko-worn-front-and-back-ANO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484784"/>
            <a:ext cx="4367532" cy="388792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lovekizashi.doomby.com/medias/images/suzuki-kizashi-1-big.jpg"/>
          <p:cNvPicPr>
            <a:picLocks noChangeAspect="1" noChangeArrowheads="1"/>
          </p:cNvPicPr>
          <p:nvPr/>
        </p:nvPicPr>
        <p:blipFill>
          <a:blip r:embed="rId4" cstate="print"/>
          <a:srcRect l="6716" r="10001"/>
          <a:stretch>
            <a:fillRect/>
          </a:stretch>
        </p:blipFill>
        <p:spPr bwMode="auto">
          <a:xfrm>
            <a:off x="467544" y="404664"/>
            <a:ext cx="4104456" cy="3060000"/>
          </a:xfrm>
          <a:prstGeom prst="rect">
            <a:avLst/>
          </a:prstGeom>
          <a:noFill/>
        </p:spPr>
      </p:pic>
      <p:pic>
        <p:nvPicPr>
          <p:cNvPr id="60420" name="Picture 4" descr="http://0.tqn.com/d/motorcycles/1/0/1/b/0/-/2012-Kawasaki-ZX-14R.jpg"/>
          <p:cNvPicPr>
            <a:picLocks noChangeAspect="1" noChangeArrowheads="1"/>
          </p:cNvPicPr>
          <p:nvPr/>
        </p:nvPicPr>
        <p:blipFill>
          <a:blip r:embed="rId5" cstate="print"/>
          <a:srcRect l="10982"/>
          <a:stretch>
            <a:fillRect/>
          </a:stretch>
        </p:blipFill>
        <p:spPr bwMode="auto">
          <a:xfrm>
            <a:off x="4716016" y="404664"/>
            <a:ext cx="4085943" cy="3060000"/>
          </a:xfrm>
          <a:prstGeom prst="rect">
            <a:avLst/>
          </a:prstGeom>
          <a:noFill/>
        </p:spPr>
      </p:pic>
      <p:pic>
        <p:nvPicPr>
          <p:cNvPr id="60422" name="Picture 6" descr="http://2.bp.blogspot.com/-vjXMAwMaB2U/UBkgxdjiMWI/AAAAAAAAChQ/8trjhfD2cic/s1600/Laptop+Toshib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573016"/>
            <a:ext cx="4116594" cy="3060000"/>
          </a:xfrm>
          <a:prstGeom prst="rect">
            <a:avLst/>
          </a:prstGeom>
          <a:noFill/>
        </p:spPr>
      </p:pic>
      <p:pic>
        <p:nvPicPr>
          <p:cNvPr id="60424" name="Picture 8" descr="http://whatdigitalcamera.media.ipcdigital.co.uk/11133/000004c75/253e/WEB-FujiHS20EX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3573016"/>
            <a:ext cx="4073591" cy="3060000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2699792" y="0"/>
            <a:ext cx="47028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Japonské výrobky</a:t>
            </a:r>
            <a:endParaRPr lang="sk-SK" sz="4800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7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upload.wikimedia.org/wikipedia/commons/d/d1/Honda_ASIMO_Walking_Stair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32656"/>
            <a:ext cx="4079999" cy="3060000"/>
          </a:xfrm>
          <a:prstGeom prst="rect">
            <a:avLst/>
          </a:prstGeom>
          <a:noFill/>
        </p:spPr>
      </p:pic>
      <p:pic>
        <p:nvPicPr>
          <p:cNvPr id="66564" name="Picture 4" descr="http://www.watchonepiecepoint.com/wp-content/uploads/2009/08/ASIMO-Play-Soccer-22.jpg"/>
          <p:cNvPicPr>
            <a:picLocks noChangeAspect="1" noChangeArrowheads="1"/>
          </p:cNvPicPr>
          <p:nvPr/>
        </p:nvPicPr>
        <p:blipFill>
          <a:blip r:embed="rId5" cstate="print"/>
          <a:srcRect l="9426"/>
          <a:stretch>
            <a:fillRect/>
          </a:stretch>
        </p:blipFill>
        <p:spPr bwMode="auto">
          <a:xfrm>
            <a:off x="4644008" y="3573016"/>
            <a:ext cx="4151328" cy="3060000"/>
          </a:xfrm>
          <a:prstGeom prst="rect">
            <a:avLst/>
          </a:prstGeom>
          <a:noFill/>
        </p:spPr>
      </p:pic>
      <p:pic>
        <p:nvPicPr>
          <p:cNvPr id="66566" name="Picture 6" descr="http://www.mactonnies.com/asim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32656"/>
            <a:ext cx="4104456" cy="3060000"/>
          </a:xfrm>
          <a:prstGeom prst="rect">
            <a:avLst/>
          </a:prstGeom>
          <a:noFill/>
        </p:spPr>
      </p:pic>
      <p:pic>
        <p:nvPicPr>
          <p:cNvPr id="66568" name="Picture 8" descr="http://www.watchonepiecepoint.com/wp-content/uploads/2009/08/ASIMO-Enjoy-the-Cherry-Blossoms-6.jpg"/>
          <p:cNvPicPr>
            <a:picLocks noChangeAspect="1" noChangeArrowheads="1"/>
          </p:cNvPicPr>
          <p:nvPr/>
        </p:nvPicPr>
        <p:blipFill>
          <a:blip r:embed="rId7" cstate="print"/>
          <a:srcRect l="3933" r="4303"/>
          <a:stretch>
            <a:fillRect/>
          </a:stretch>
        </p:blipFill>
        <p:spPr bwMode="auto">
          <a:xfrm>
            <a:off x="395536" y="3573016"/>
            <a:ext cx="4104456" cy="3060000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3491880" y="0"/>
            <a:ext cx="19688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ASIMO</a:t>
            </a:r>
            <a:endParaRPr lang="sk-SK" sz="4800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www.maff.go.jp/chushi/nousei/tottori/photo/tottori/img/kokufu_tanada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32656"/>
            <a:ext cx="4079999" cy="3060000"/>
          </a:xfrm>
          <a:prstGeom prst="rect">
            <a:avLst/>
          </a:prstGeom>
          <a:noFill/>
        </p:spPr>
      </p:pic>
      <p:pic>
        <p:nvPicPr>
          <p:cNvPr id="70660" name="Picture 4" descr="http://lifeisreallybeautiful.com/wp-content/uploads/2010/03/ricefieldart16.jpg"/>
          <p:cNvPicPr>
            <a:picLocks noChangeAspect="1" noChangeArrowheads="1"/>
          </p:cNvPicPr>
          <p:nvPr/>
        </p:nvPicPr>
        <p:blipFill>
          <a:blip r:embed="rId5" cstate="print"/>
          <a:srcRect l="7158" r="6950"/>
          <a:stretch>
            <a:fillRect/>
          </a:stretch>
        </p:blipFill>
        <p:spPr bwMode="auto">
          <a:xfrm>
            <a:off x="4572000" y="332656"/>
            <a:ext cx="4104456" cy="3060000"/>
          </a:xfrm>
          <a:prstGeom prst="rect">
            <a:avLst/>
          </a:prstGeom>
          <a:noFill/>
        </p:spPr>
      </p:pic>
      <p:pic>
        <p:nvPicPr>
          <p:cNvPr id="70662" name="Picture 6" descr="http://ajapaneseandchinesemajor.aznaddict.com/wp-content/uploads/2008/07/japanese-rice-fiel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573015"/>
            <a:ext cx="4079999" cy="3060000"/>
          </a:xfrm>
          <a:prstGeom prst="rect">
            <a:avLst/>
          </a:prstGeom>
          <a:noFill/>
        </p:spPr>
      </p:pic>
      <p:pic>
        <p:nvPicPr>
          <p:cNvPr id="70664" name="Picture 8" descr="http://www.2012rok.sk/wp/wp-content/uploads/subory/2012/03/Sushi_rolls_by_lava_tomato-300x22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573015"/>
            <a:ext cx="4080000" cy="3060000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7906866" y="0"/>
            <a:ext cx="1238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rýže</a:t>
            </a:r>
            <a:endParaRPr lang="cs-CZ" sz="4800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3.bp.blogspot.com/-zaoVG3WDlt4/TeHWge4gVMI/AAAAAAAAAqA/z-aFoGaVmYk/s1600/tokyo-shinkans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0648"/>
            <a:ext cx="4079999" cy="3060000"/>
          </a:xfrm>
          <a:prstGeom prst="rect">
            <a:avLst/>
          </a:prstGeom>
          <a:noFill/>
        </p:spPr>
      </p:pic>
      <p:pic>
        <p:nvPicPr>
          <p:cNvPr id="76804" name="Picture 4" descr="http://www.gojapango.com/travel/images/japanese_bullet_tra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079999" cy="3060000"/>
          </a:xfrm>
          <a:prstGeom prst="rect">
            <a:avLst/>
          </a:prstGeom>
          <a:noFill/>
        </p:spPr>
      </p:pic>
      <p:pic>
        <p:nvPicPr>
          <p:cNvPr id="76806" name="Picture 6" descr="http://www.alrasheedmedia.com/site_media/image/27_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60648"/>
            <a:ext cx="4079999" cy="3060000"/>
          </a:xfrm>
          <a:prstGeom prst="rect">
            <a:avLst/>
          </a:prstGeom>
          <a:noFill/>
        </p:spPr>
      </p:pic>
      <p:pic>
        <p:nvPicPr>
          <p:cNvPr id="76808" name="Picture 8" descr="http://www.tropicalisland.de/japan/hakone/images/NRT%20Yokohama%20-%20interior%20view%20of%20a%20japanese%20Shinkansen%20bullet%20train%20from%20Tokyo%20Station%20to%20Hakone%203008x20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3429000"/>
            <a:ext cx="4104456" cy="3060000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251520" y="0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Šinkanzen</a:t>
            </a:r>
            <a:r>
              <a:rPr lang="cs-CZ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-rychlovlak</a:t>
            </a:r>
            <a:endParaRPr lang="cs-CZ" sz="4800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716073" y="188640"/>
            <a:ext cx="76924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</a:t>
            </a:r>
            <a:r>
              <a:rPr lang="sk-SK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cs-CZ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ještě</a:t>
            </a:r>
            <a:r>
              <a:rPr lang="sk-SK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známe z JAPONSKA ?</a:t>
            </a:r>
            <a:endParaRPr lang="sk-SK" sz="4800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8" name="Obrázek 17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997" y="2093867"/>
            <a:ext cx="3126167" cy="4680000"/>
          </a:xfrm>
          <a:prstGeom prst="rect">
            <a:avLst/>
          </a:prstGeom>
        </p:spPr>
      </p:pic>
      <p:pic>
        <p:nvPicPr>
          <p:cNvPr id="20" name="Obrázek 19" descr="7c8a46d927_89292551_o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1484784"/>
            <a:ext cx="2951347" cy="4680000"/>
          </a:xfrm>
          <a:prstGeom prst="rect">
            <a:avLst/>
          </a:prstGeom>
        </p:spPr>
      </p:pic>
      <p:pic>
        <p:nvPicPr>
          <p:cNvPr id="19" name="Obrázek 18" descr="geisha-with-fan-mo-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62287" y="4131984"/>
            <a:ext cx="2057400" cy="2743200"/>
          </a:xfrm>
          <a:prstGeom prst="rect">
            <a:avLst/>
          </a:prstGeom>
        </p:spPr>
      </p:pic>
      <p:pic>
        <p:nvPicPr>
          <p:cNvPr id="21" name="Obrázek 20" descr="geisha_00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71906" y="1638096"/>
            <a:ext cx="2033229" cy="3060000"/>
          </a:xfrm>
          <a:prstGeom prst="rect">
            <a:avLst/>
          </a:prstGeom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9684568" y="760143"/>
            <a:ext cx="442392" cy="436609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518" y="1052000"/>
            <a:ext cx="8229600" cy="2083733"/>
          </a:xfrm>
        </p:spPr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Gejša – japonská inteligentní žena. </a:t>
            </a:r>
            <a:endParaRPr lang="cs-CZ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716073" y="188640"/>
            <a:ext cx="76924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</a:t>
            </a:r>
            <a:r>
              <a:rPr lang="sk-SK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cs-CZ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ještě</a:t>
            </a:r>
            <a:r>
              <a:rPr lang="sk-SK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známe z JAPONSKA ?</a:t>
            </a:r>
            <a:endParaRPr lang="sk-SK" sz="4800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8850" name="Picture 2" descr="http://blog.sme.sk/blog/431/52002/bonsai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988840"/>
            <a:ext cx="4524375" cy="3933826"/>
          </a:xfrm>
          <a:prstGeom prst="rect">
            <a:avLst/>
          </a:prstGeom>
          <a:noFill/>
        </p:spPr>
      </p:pic>
      <p:pic>
        <p:nvPicPr>
          <p:cNvPr id="78856" name="Picture 8" descr="http://img.ephoto.sk/data/users/17839/photos/fd8b21d9771ef54f6af451f2fb0ccf64e17f49c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1313383"/>
            <a:ext cx="3168352" cy="3168353"/>
          </a:xfrm>
          <a:prstGeom prst="rect">
            <a:avLst/>
          </a:prstGeom>
          <a:noFill/>
        </p:spPr>
      </p:pic>
      <p:pic>
        <p:nvPicPr>
          <p:cNvPr id="78852" name="Picture 4" descr="http://img.mediacentrum.sk/gallery/250/745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3717032"/>
            <a:ext cx="2381250" cy="2990850"/>
          </a:xfrm>
          <a:prstGeom prst="rect">
            <a:avLst/>
          </a:prstGeom>
          <a:noFill/>
        </p:spPr>
      </p:pic>
      <p:pic>
        <p:nvPicPr>
          <p:cNvPr id="78854" name="Picture 6" descr="http://www.garten.cz/images_data/2925-ulmus-parvifolia-jilm-cinsky-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96050" y="4286249"/>
            <a:ext cx="2647950" cy="2571751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5518" y="2132856"/>
            <a:ext cx="1522512" cy="27404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681" y="1082970"/>
            <a:ext cx="8229600" cy="1147629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Bonsaj – malý stromek.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716073" y="188640"/>
            <a:ext cx="76924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</a:t>
            </a:r>
            <a:r>
              <a:rPr lang="sk-SK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cs-CZ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ještě</a:t>
            </a:r>
            <a:r>
              <a:rPr lang="sk-SK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známe z JAPONSKA ?</a:t>
            </a:r>
            <a:endParaRPr lang="sk-SK" sz="4800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4994" name="Picture 2" descr="http://www.samuraisolutions.us/Samura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40768"/>
            <a:ext cx="4309170" cy="4673326"/>
          </a:xfrm>
          <a:prstGeom prst="rect">
            <a:avLst/>
          </a:prstGeom>
          <a:noFill/>
        </p:spPr>
      </p:pic>
      <p:pic>
        <p:nvPicPr>
          <p:cNvPr id="84998" name="Picture 6" descr="http://dic.academic.ru/pictures/wiki/files/83/Satsuma-samurai-during-boshin-war-perio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09244" y="3177529"/>
            <a:ext cx="5034756" cy="3680471"/>
          </a:xfrm>
          <a:prstGeom prst="rect">
            <a:avLst/>
          </a:prstGeom>
          <a:noFill/>
        </p:spPr>
      </p:pic>
      <p:pic>
        <p:nvPicPr>
          <p:cNvPr id="84996" name="Picture 4" descr="http://3.bp.blogspot.com/__x2k-yoAi_c/TT7cULBEX4I/AAAAAAAAAnw/PZVYbn6mwU8/s1600/Samura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1124744"/>
            <a:ext cx="3528392" cy="2228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716073" y="188640"/>
            <a:ext cx="76924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</a:t>
            </a:r>
            <a:r>
              <a:rPr lang="sk-SK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cs-CZ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ještě</a:t>
            </a:r>
            <a:r>
              <a:rPr lang="sk-SK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známe z JAPONSKA ?</a:t>
            </a:r>
            <a:endParaRPr lang="sk-SK" sz="4800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2946" name="Picture 2" descr="http://tehkella.net/gamer/wp-content/uploads/2012/10/pokemon-wallpapers-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96752"/>
            <a:ext cx="5867400" cy="4400551"/>
          </a:xfrm>
          <a:prstGeom prst="rect">
            <a:avLst/>
          </a:prstGeom>
          <a:noFill/>
        </p:spPr>
      </p:pic>
      <p:pic>
        <p:nvPicPr>
          <p:cNvPr id="82948" name="Picture 4" descr="http://cdn.cultofmac.com/wp-content/uploads/2011/07/pokemon-forever.jpg"/>
          <p:cNvPicPr>
            <a:picLocks noChangeAspect="1" noChangeArrowheads="1"/>
          </p:cNvPicPr>
          <p:nvPr/>
        </p:nvPicPr>
        <p:blipFill>
          <a:blip r:embed="rId5" cstate="print"/>
          <a:srcRect b="5092"/>
          <a:stretch>
            <a:fillRect/>
          </a:stretch>
        </p:blipFill>
        <p:spPr bwMode="auto">
          <a:xfrm>
            <a:off x="4860032" y="3697530"/>
            <a:ext cx="4067944" cy="2895596"/>
          </a:xfrm>
          <a:prstGeom prst="rect">
            <a:avLst/>
          </a:prstGeom>
          <a:noFill/>
        </p:spPr>
      </p:pic>
      <p:pic>
        <p:nvPicPr>
          <p:cNvPr id="82950" name="Picture 6" descr="http://th02.deviantart.net/fs71/PRE/f/2013/029/e/6/pokemon_ash_ketchum_stained_glass_by_gturbo5-d5t4hg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1268760"/>
            <a:ext cx="2456334" cy="24563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ZÁKLADNÍ ÚDAJE</a:t>
            </a:r>
            <a:endParaRPr lang="sk-SK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HLAVNÍ MĚSTO: </a:t>
            </a:r>
            <a:r>
              <a:rPr lang="sk-SK" b="1" dirty="0" smtClean="0"/>
              <a:t>TOKIO</a:t>
            </a:r>
          </a:p>
          <a:p>
            <a:r>
              <a:rPr lang="sk-SK" dirty="0" smtClean="0"/>
              <a:t>POČET OBYV.: </a:t>
            </a:r>
            <a:r>
              <a:rPr lang="sk-SK" b="1" dirty="0" smtClean="0"/>
              <a:t>126 mil.</a:t>
            </a:r>
          </a:p>
          <a:p>
            <a:r>
              <a:rPr lang="sk-SK" dirty="0" smtClean="0"/>
              <a:t>ROZLOHA: </a:t>
            </a:r>
            <a:r>
              <a:rPr lang="sk-SK" b="1" dirty="0" smtClean="0"/>
              <a:t>377 835 km²</a:t>
            </a:r>
          </a:p>
          <a:p>
            <a:r>
              <a:rPr lang="sk-SK" dirty="0" smtClean="0"/>
              <a:t>HUSTOTA ZALIDNĚNÍ: </a:t>
            </a:r>
            <a:r>
              <a:rPr lang="sk-SK" b="1" dirty="0" smtClean="0"/>
              <a:t>337 obyv. / km²</a:t>
            </a:r>
          </a:p>
          <a:p>
            <a:endParaRPr lang="sk-SK" dirty="0"/>
          </a:p>
        </p:txBody>
      </p:sp>
      <p:pic>
        <p:nvPicPr>
          <p:cNvPr id="2051" name="Picture 3" descr="http://www.statnevlajky.sk/data/flags/ultra/j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4149080"/>
            <a:ext cx="3240360" cy="21602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827535" y="-61959"/>
            <a:ext cx="76924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</a:t>
            </a:r>
            <a:r>
              <a:rPr lang="sk-SK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cs-CZ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ještě</a:t>
            </a:r>
            <a:r>
              <a:rPr lang="sk-SK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známe z JAPONSKA ?</a:t>
            </a:r>
            <a:endParaRPr lang="sk-SK" sz="4800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0898" name="Picture 2" descr="http://www.tikkatv.fi/wp-content/uploads/2011/10/aikid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801" y="1556792"/>
            <a:ext cx="3694696" cy="3960440"/>
          </a:xfrm>
          <a:prstGeom prst="rect">
            <a:avLst/>
          </a:prstGeom>
          <a:noFill/>
        </p:spPr>
      </p:pic>
      <p:pic>
        <p:nvPicPr>
          <p:cNvPr id="80900" name="Picture 4" descr="http://2.bp.blogspot.com/-a1GoFmP3mrY/T5C3BEGJDiI/AAAAAAAAAXY/Xe717qLAxLo/s1600/aikido+founder+in+act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1556792"/>
            <a:ext cx="2847975" cy="4400551"/>
          </a:xfrm>
          <a:prstGeom prst="rect">
            <a:avLst/>
          </a:prstGeom>
          <a:noFill/>
        </p:spPr>
      </p:pic>
      <p:pic>
        <p:nvPicPr>
          <p:cNvPr id="80902" name="Picture 6" descr="http://zaciatocnici.sk/wp-content/uploads/aikid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4244594"/>
            <a:ext cx="3083818" cy="2613405"/>
          </a:xfrm>
          <a:prstGeom prst="rect">
            <a:avLst/>
          </a:prstGeom>
          <a:noFill/>
        </p:spPr>
      </p:pic>
      <p:pic>
        <p:nvPicPr>
          <p:cNvPr id="80904" name="Picture 8" descr="http://www.socalmartialarts.com/image-files/aikido.jpg"/>
          <p:cNvPicPr>
            <a:picLocks noChangeAspect="1" noChangeArrowheads="1"/>
          </p:cNvPicPr>
          <p:nvPr/>
        </p:nvPicPr>
        <p:blipFill>
          <a:blip r:embed="rId7" cstate="print"/>
          <a:srcRect l="58908"/>
          <a:stretch>
            <a:fillRect/>
          </a:stretch>
        </p:blipFill>
        <p:spPr bwMode="auto">
          <a:xfrm>
            <a:off x="4134437" y="1324999"/>
            <a:ext cx="1512168" cy="2759987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flipH="1">
            <a:off x="9396536" y="604138"/>
            <a:ext cx="637728" cy="1143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0912" y="676351"/>
            <a:ext cx="8229600" cy="968971"/>
          </a:xfrm>
        </p:spPr>
        <p:txBody>
          <a:bodyPr/>
          <a:lstStyle/>
          <a:p>
            <a:r>
              <a:rPr lang="cs-CZ" dirty="0" smtClean="0"/>
              <a:t>Vzniklo tady vícero bojových umění.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716073" y="188640"/>
            <a:ext cx="76924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</a:t>
            </a:r>
            <a:r>
              <a:rPr lang="sk-SK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cs-CZ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ještě</a:t>
            </a:r>
            <a:r>
              <a:rPr lang="sk-SK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známe z JAPONSKA ?</a:t>
            </a:r>
            <a:endParaRPr lang="sk-SK" sz="4800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7042" name="Picture 2" descr="http://zaciatocnici.sk/wp-content/uploads/sumo-wrestler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96752"/>
            <a:ext cx="2743200" cy="2914650"/>
          </a:xfrm>
          <a:prstGeom prst="rect">
            <a:avLst/>
          </a:prstGeom>
          <a:noFill/>
        </p:spPr>
      </p:pic>
      <p:pic>
        <p:nvPicPr>
          <p:cNvPr id="87044" name="Picture 4" descr="http://www.kanpai-japan.com/wp-content/uploads/2011/08/sumo-tournament-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772816"/>
            <a:ext cx="5143500" cy="4400551"/>
          </a:xfrm>
          <a:prstGeom prst="rect">
            <a:avLst/>
          </a:prstGeom>
          <a:noFill/>
        </p:spPr>
      </p:pic>
      <p:pic>
        <p:nvPicPr>
          <p:cNvPr id="87046" name="Picture 6" descr="http://siliconindia.info/images1/humourphotos/tb_13PqXlxft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3740847"/>
            <a:ext cx="2287260" cy="31171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755576" y="-135827"/>
            <a:ext cx="76924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</a:t>
            </a:r>
            <a:r>
              <a:rPr lang="sk-SK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cs-CZ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ještě</a:t>
            </a:r>
            <a:r>
              <a:rPr lang="sk-SK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známe z JAPONSKA ?</a:t>
            </a:r>
            <a:endParaRPr lang="sk-SK" sz="4800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3186" name="Picture 2" descr="http://www.zenyprozeny.cz/data/img1/obr-clanky/clanek-velky/susi-ot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340768"/>
            <a:ext cx="4381500" cy="2924176"/>
          </a:xfrm>
          <a:prstGeom prst="rect">
            <a:avLst/>
          </a:prstGeom>
          <a:noFill/>
        </p:spPr>
      </p:pic>
      <p:pic>
        <p:nvPicPr>
          <p:cNvPr id="93188" name="Picture 4" descr="http://static.etrend.sk/uploads/tx_media/2011/2/sake_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168" y="1260697"/>
            <a:ext cx="3783075" cy="3104407"/>
          </a:xfrm>
          <a:prstGeom prst="rect">
            <a:avLst/>
          </a:prstGeom>
          <a:noFill/>
        </p:spPr>
      </p:pic>
      <p:pic>
        <p:nvPicPr>
          <p:cNvPr id="93190" name="Picture 6" descr="http://www.foodpoisonjournal.com/files/2013/03/tof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4293096"/>
            <a:ext cx="2564904" cy="2564904"/>
          </a:xfrm>
          <a:prstGeom prst="rect">
            <a:avLst/>
          </a:prstGeom>
          <a:noFill/>
        </p:spPr>
      </p:pic>
      <p:pic>
        <p:nvPicPr>
          <p:cNvPr id="93192" name="Picture 8" descr="http://www.soyfoods.com/images/tofu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4365104"/>
            <a:ext cx="3301992" cy="2492896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flipH="1">
            <a:off x="9144000" y="769268"/>
            <a:ext cx="759383" cy="1143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219" y="610416"/>
            <a:ext cx="8229600" cy="599082"/>
          </a:xfrm>
        </p:spPr>
        <p:txBody>
          <a:bodyPr/>
          <a:lstStyle/>
          <a:p>
            <a:r>
              <a:rPr lang="cs-CZ" dirty="0" smtClean="0"/>
              <a:t>Populární tamní jídlo je sushi.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143000"/>
          </a:xfrm>
        </p:spPr>
        <p:txBody>
          <a:bodyPr/>
          <a:lstStyle/>
          <a:p>
            <a:r>
              <a:rPr lang="cs-CZ" dirty="0" smtClean="0"/>
              <a:t>Zápis do sešitů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20688"/>
            <a:ext cx="9396536" cy="6408712"/>
          </a:xfrm>
        </p:spPr>
        <p:txBody>
          <a:bodyPr/>
          <a:lstStyle/>
          <a:p>
            <a:r>
              <a:rPr lang="sk-SK" sz="2400" dirty="0"/>
              <a:t>HLAVNÍ MĚSTO: </a:t>
            </a:r>
            <a:r>
              <a:rPr lang="sk-SK" sz="2400" b="1" dirty="0"/>
              <a:t>TOKIO</a:t>
            </a:r>
          </a:p>
          <a:p>
            <a:r>
              <a:rPr lang="sk-SK" sz="2400" dirty="0"/>
              <a:t>POČET OBYV.: </a:t>
            </a:r>
            <a:r>
              <a:rPr lang="sk-SK" sz="2400" b="1" dirty="0"/>
              <a:t>126 mil.</a:t>
            </a:r>
          </a:p>
          <a:p>
            <a:r>
              <a:rPr lang="sk-SK" sz="2400" dirty="0"/>
              <a:t>ROZLOHA: </a:t>
            </a:r>
            <a:r>
              <a:rPr lang="sk-SK" sz="2400" b="1" dirty="0"/>
              <a:t>377 835 </a:t>
            </a:r>
            <a:r>
              <a:rPr lang="sk-SK" sz="2400" b="1" dirty="0" smtClean="0"/>
              <a:t>km²</a:t>
            </a:r>
          </a:p>
          <a:p>
            <a:endParaRPr lang="sk-SK" sz="2400" b="1" dirty="0"/>
          </a:p>
          <a:p>
            <a:pPr>
              <a:buNone/>
            </a:pPr>
            <a:r>
              <a:rPr lang="sk-SK" sz="2400" b="1" dirty="0"/>
              <a:t>JAPONSKO</a:t>
            </a:r>
            <a:r>
              <a:rPr lang="sk-SK" sz="2400" dirty="0"/>
              <a:t> </a:t>
            </a:r>
            <a:r>
              <a:rPr lang="cs-CZ" sz="2400" dirty="0"/>
              <a:t>se</a:t>
            </a:r>
            <a:r>
              <a:rPr lang="sk-SK" sz="2400" dirty="0"/>
              <a:t> </a:t>
            </a:r>
            <a:r>
              <a:rPr lang="cs-CZ" sz="2400" dirty="0"/>
              <a:t>skládá</a:t>
            </a:r>
            <a:r>
              <a:rPr lang="sk-SK" sz="2400" dirty="0"/>
              <a:t> </a:t>
            </a:r>
            <a:r>
              <a:rPr lang="sk-SK" sz="2400" dirty="0" smtClean="0"/>
              <a:t>z </a:t>
            </a:r>
            <a:r>
              <a:rPr lang="cs-CZ" sz="2400" dirty="0" smtClean="0"/>
              <a:t>více</a:t>
            </a:r>
            <a:r>
              <a:rPr lang="sk-SK" sz="2400" dirty="0" smtClean="0"/>
              <a:t> než 3000  </a:t>
            </a:r>
            <a:r>
              <a:rPr lang="cs-CZ" sz="2400" dirty="0"/>
              <a:t>ostrovů</a:t>
            </a:r>
          </a:p>
          <a:p>
            <a:r>
              <a:rPr lang="cs-CZ" sz="2400" dirty="0"/>
              <a:t>největší</a:t>
            </a:r>
            <a:r>
              <a:rPr lang="sk-SK" sz="2400" dirty="0"/>
              <a:t> z nich </a:t>
            </a:r>
            <a:r>
              <a:rPr lang="cs-CZ" sz="2400" dirty="0"/>
              <a:t>jsou</a:t>
            </a:r>
            <a:r>
              <a:rPr lang="sk-SK" sz="2400" dirty="0" smtClean="0"/>
              <a:t>: Honšú, Kjúšú, Šikoku a Hokkaidó. </a:t>
            </a:r>
          </a:p>
          <a:p>
            <a:r>
              <a:rPr lang="sk-SK" sz="2400" dirty="0"/>
              <a:t>Povrch Japonska je </a:t>
            </a:r>
            <a:r>
              <a:rPr lang="cs-CZ" sz="2400" dirty="0"/>
              <a:t>převážně</a:t>
            </a:r>
            <a:r>
              <a:rPr lang="sk-SK" sz="2400" dirty="0"/>
              <a:t> </a:t>
            </a:r>
            <a:r>
              <a:rPr lang="sk-SK" sz="2400" dirty="0" smtClean="0"/>
              <a:t>hornatý, </a:t>
            </a:r>
            <a:r>
              <a:rPr lang="cs-CZ" sz="2400" dirty="0"/>
              <a:t>pohoří</a:t>
            </a:r>
            <a:r>
              <a:rPr lang="sk-SK" sz="2400" dirty="0"/>
              <a:t>  </a:t>
            </a:r>
            <a:r>
              <a:rPr lang="cs-CZ" sz="2400" dirty="0" smtClean="0"/>
              <a:t>jsou</a:t>
            </a:r>
            <a:r>
              <a:rPr lang="sk-SK" sz="2400" dirty="0" smtClean="0"/>
              <a:t> sopečného </a:t>
            </a:r>
            <a:r>
              <a:rPr lang="cs-CZ" sz="2400" dirty="0" smtClean="0"/>
              <a:t>původu</a:t>
            </a:r>
            <a:r>
              <a:rPr lang="sk-SK" sz="2400" dirty="0"/>
              <a:t>. </a:t>
            </a:r>
          </a:p>
          <a:p>
            <a:r>
              <a:rPr lang="cs-CZ" sz="2400" dirty="0"/>
              <a:t>Nejvyšším</a:t>
            </a:r>
            <a:r>
              <a:rPr lang="sk-SK" sz="2400" dirty="0"/>
              <a:t> </a:t>
            </a:r>
            <a:r>
              <a:rPr lang="cs-CZ" sz="2400" dirty="0"/>
              <a:t>pohořím</a:t>
            </a:r>
            <a:r>
              <a:rPr lang="sk-SK" sz="2400" dirty="0"/>
              <a:t> </a:t>
            </a:r>
            <a:r>
              <a:rPr lang="cs-CZ" sz="2400" dirty="0"/>
              <a:t>jsou</a:t>
            </a:r>
            <a:r>
              <a:rPr lang="sk-SK" sz="2400" dirty="0"/>
              <a:t> </a:t>
            </a:r>
            <a:r>
              <a:rPr lang="sk-SK" sz="2400" b="1" dirty="0"/>
              <a:t>Japonské Alpy</a:t>
            </a:r>
            <a:r>
              <a:rPr lang="sk-SK" sz="2400" dirty="0"/>
              <a:t>, </a:t>
            </a:r>
            <a:r>
              <a:rPr lang="cs-CZ" sz="2400" dirty="0"/>
              <a:t>které</a:t>
            </a:r>
            <a:r>
              <a:rPr lang="sk-SK" sz="2400" dirty="0"/>
              <a:t> </a:t>
            </a:r>
            <a:r>
              <a:rPr lang="cs-CZ" sz="2400" dirty="0"/>
              <a:t>dosahují</a:t>
            </a:r>
            <a:r>
              <a:rPr lang="sk-SK" sz="2400" dirty="0"/>
              <a:t> </a:t>
            </a:r>
            <a:r>
              <a:rPr lang="cs-CZ" sz="2400" dirty="0"/>
              <a:t>nejvyšší</a:t>
            </a:r>
            <a:r>
              <a:rPr lang="sk-SK" sz="2400" dirty="0"/>
              <a:t> </a:t>
            </a:r>
            <a:r>
              <a:rPr lang="cs-CZ" sz="2400" dirty="0"/>
              <a:t>nadmořskou</a:t>
            </a:r>
            <a:r>
              <a:rPr lang="sk-SK" sz="2400" dirty="0"/>
              <a:t> výšku: </a:t>
            </a:r>
            <a:r>
              <a:rPr lang="sk-SK" sz="2400" dirty="0" smtClean="0"/>
              <a:t>3776 </a:t>
            </a:r>
            <a:r>
              <a:rPr lang="sk-SK" sz="2400" dirty="0" err="1" smtClean="0"/>
              <a:t>m.n.m</a:t>
            </a:r>
            <a:r>
              <a:rPr lang="sk-SK" sz="2400" dirty="0" smtClean="0"/>
              <a:t>. </a:t>
            </a:r>
            <a:r>
              <a:rPr lang="cs-CZ" sz="2400" dirty="0" smtClean="0"/>
              <a:t>vrcholem</a:t>
            </a:r>
            <a:r>
              <a:rPr lang="sk-SK" sz="2400" dirty="0" smtClean="0"/>
              <a:t> </a:t>
            </a:r>
            <a:r>
              <a:rPr lang="sk-SK" sz="2400" b="1" dirty="0"/>
              <a:t>Fudžisanu. </a:t>
            </a:r>
          </a:p>
          <a:p>
            <a:r>
              <a:rPr lang="sk-SK" sz="2400" dirty="0"/>
              <a:t>Fudži je </a:t>
            </a:r>
            <a:r>
              <a:rPr lang="sk-SK" sz="2400" dirty="0" smtClean="0"/>
              <a:t>činná </a:t>
            </a:r>
            <a:r>
              <a:rPr lang="sk-SK" sz="2400" dirty="0"/>
              <a:t>sopka, </a:t>
            </a:r>
            <a:r>
              <a:rPr lang="cs-CZ" sz="2400" dirty="0"/>
              <a:t>posvátná</a:t>
            </a:r>
            <a:r>
              <a:rPr lang="sk-SK" sz="2400" dirty="0"/>
              <a:t> hora </a:t>
            </a:r>
            <a:r>
              <a:rPr lang="cs-CZ" sz="2400" dirty="0" smtClean="0"/>
              <a:t>šintoistů</a:t>
            </a:r>
            <a:r>
              <a:rPr lang="sk-SK" sz="2400" dirty="0" smtClean="0"/>
              <a:t>. </a:t>
            </a:r>
          </a:p>
          <a:p>
            <a:r>
              <a:rPr lang="cs-CZ" sz="2400" dirty="0"/>
              <a:t>Národním</a:t>
            </a:r>
            <a:r>
              <a:rPr lang="sk-SK" sz="2400" dirty="0"/>
              <a:t> </a:t>
            </a:r>
            <a:r>
              <a:rPr lang="cs-CZ" sz="2400" dirty="0"/>
              <a:t>stromem</a:t>
            </a:r>
            <a:r>
              <a:rPr lang="sk-SK" sz="2400" dirty="0"/>
              <a:t> </a:t>
            </a:r>
            <a:r>
              <a:rPr lang="sk-SK" sz="2400" dirty="0" smtClean="0"/>
              <a:t>je sakura – japonská </a:t>
            </a:r>
            <a:r>
              <a:rPr lang="cs-CZ" sz="2400" dirty="0" smtClean="0"/>
              <a:t>třešně</a:t>
            </a:r>
            <a:r>
              <a:rPr lang="sk-SK" sz="2400" dirty="0" smtClean="0"/>
              <a:t>. </a:t>
            </a:r>
          </a:p>
          <a:p>
            <a:r>
              <a:rPr lang="sk-SK" sz="2400" dirty="0"/>
              <a:t>Japonsko často postihuje </a:t>
            </a:r>
            <a:r>
              <a:rPr lang="cs-CZ" sz="2400" dirty="0" smtClean="0"/>
              <a:t>zemětřesení</a:t>
            </a:r>
            <a:r>
              <a:rPr lang="sk-SK" sz="2400" dirty="0" smtClean="0"/>
              <a:t>, v </a:t>
            </a:r>
            <a:r>
              <a:rPr lang="cs-CZ" sz="2400" dirty="0"/>
              <a:t>průběhu</a:t>
            </a:r>
            <a:r>
              <a:rPr lang="sk-SK" sz="2400" dirty="0"/>
              <a:t> </a:t>
            </a:r>
            <a:r>
              <a:rPr lang="cs-CZ" sz="2400" dirty="0"/>
              <a:t>kterého</a:t>
            </a:r>
            <a:r>
              <a:rPr lang="sk-SK" sz="2400" dirty="0"/>
              <a:t> </a:t>
            </a:r>
            <a:r>
              <a:rPr lang="cs-CZ" sz="2400" dirty="0"/>
              <a:t>vznikají</a:t>
            </a:r>
            <a:r>
              <a:rPr lang="sk-SK" sz="2400" dirty="0"/>
              <a:t> v </a:t>
            </a:r>
            <a:r>
              <a:rPr lang="cs-CZ" sz="2400" dirty="0"/>
              <a:t>Tichém</a:t>
            </a:r>
            <a:r>
              <a:rPr lang="sk-SK" sz="2400" dirty="0"/>
              <a:t> oceánu nebezpečné vlny </a:t>
            </a:r>
            <a:r>
              <a:rPr lang="cs-CZ" sz="2400" dirty="0" smtClean="0"/>
              <a:t>cunami</a:t>
            </a:r>
            <a:r>
              <a:rPr lang="sk-SK" sz="2400" dirty="0" smtClean="0"/>
              <a:t>.</a:t>
            </a:r>
            <a:endParaRPr lang="sk-SK" sz="2400" dirty="0"/>
          </a:p>
          <a:p>
            <a:endParaRPr lang="sk-SK" sz="2400" dirty="0"/>
          </a:p>
          <a:p>
            <a:endParaRPr lang="sk-SK" sz="24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502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flipH="1">
            <a:off x="9252520" y="692696"/>
            <a:ext cx="1285800" cy="63408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741368"/>
          </a:xfrm>
        </p:spPr>
        <p:txBody>
          <a:bodyPr>
            <a:normAutofit/>
          </a:bodyPr>
          <a:lstStyle/>
          <a:p>
            <a:endParaRPr lang="cs-CZ" sz="2400" dirty="0" smtClean="0"/>
          </a:p>
          <a:p>
            <a:pPr marL="0" indent="0" algn="ctr">
              <a:buNone/>
            </a:pPr>
            <a:r>
              <a:rPr lang="cs-CZ" sz="4400" dirty="0"/>
              <a:t>Zápis do sešitů </a:t>
            </a:r>
            <a:endParaRPr lang="cs-CZ" sz="4400" dirty="0" smtClean="0"/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 smtClean="0"/>
              <a:t>Téměř</a:t>
            </a:r>
            <a:r>
              <a:rPr lang="sk-SK" sz="2400" dirty="0" smtClean="0"/>
              <a:t> </a:t>
            </a:r>
            <a:r>
              <a:rPr lang="cs-CZ" sz="2400" dirty="0"/>
              <a:t>všichni</a:t>
            </a:r>
            <a:r>
              <a:rPr lang="sk-SK" sz="2400" dirty="0"/>
              <a:t> </a:t>
            </a:r>
            <a:r>
              <a:rPr lang="cs-CZ" sz="2400" dirty="0"/>
              <a:t>obyvatelé</a:t>
            </a:r>
            <a:r>
              <a:rPr lang="sk-SK" sz="2400" dirty="0"/>
              <a:t> (98,3%) </a:t>
            </a:r>
            <a:r>
              <a:rPr lang="cs-CZ" sz="2400" dirty="0"/>
              <a:t>jsou</a:t>
            </a:r>
            <a:r>
              <a:rPr lang="sk-SK" sz="2400" dirty="0"/>
              <a:t> Japonci. </a:t>
            </a:r>
          </a:p>
          <a:p>
            <a:r>
              <a:rPr lang="cs-CZ" sz="2400" dirty="0"/>
              <a:t>Nejpočetnější</a:t>
            </a:r>
            <a:r>
              <a:rPr lang="sk-SK" sz="2400" dirty="0"/>
              <a:t> menšinou </a:t>
            </a:r>
            <a:r>
              <a:rPr lang="cs-CZ" sz="2400" dirty="0"/>
              <a:t>jsou</a:t>
            </a:r>
            <a:r>
              <a:rPr lang="sk-SK" sz="2400" dirty="0"/>
              <a:t> </a:t>
            </a:r>
            <a:r>
              <a:rPr lang="cs-CZ" sz="2400" dirty="0" smtClean="0"/>
              <a:t>Korejci</a:t>
            </a:r>
            <a:r>
              <a:rPr lang="sk-SK" sz="2400" dirty="0" smtClean="0"/>
              <a:t>.</a:t>
            </a:r>
            <a:endParaRPr lang="sk-SK" sz="2400" dirty="0"/>
          </a:p>
          <a:p>
            <a:r>
              <a:rPr lang="sk-SK" sz="2400" dirty="0"/>
              <a:t>Zdravý životní </a:t>
            </a:r>
            <a:r>
              <a:rPr lang="cs-CZ" sz="2400" dirty="0"/>
              <a:t>styl</a:t>
            </a:r>
            <a:r>
              <a:rPr lang="sk-SK" sz="2400" dirty="0"/>
              <a:t> </a:t>
            </a:r>
            <a:r>
              <a:rPr lang="cs-CZ" sz="2400" dirty="0"/>
              <a:t>Japonců</a:t>
            </a:r>
            <a:r>
              <a:rPr lang="sk-SK" sz="2400" dirty="0"/>
              <a:t> má </a:t>
            </a:r>
            <a:r>
              <a:rPr lang="cs-CZ" sz="2400" dirty="0"/>
              <a:t>vliv</a:t>
            </a:r>
            <a:r>
              <a:rPr lang="sk-SK" sz="2400" dirty="0"/>
              <a:t> na </a:t>
            </a:r>
            <a:r>
              <a:rPr lang="cs-CZ" sz="2400" dirty="0"/>
              <a:t>jejich</a:t>
            </a:r>
            <a:r>
              <a:rPr lang="sk-SK" sz="2400" dirty="0"/>
              <a:t> </a:t>
            </a:r>
            <a:r>
              <a:rPr lang="cs-CZ" sz="2400" dirty="0" err="1"/>
              <a:t>dlhověkost</a:t>
            </a:r>
            <a:r>
              <a:rPr lang="sk-SK" sz="2400" dirty="0"/>
              <a:t> – muži </a:t>
            </a:r>
            <a:r>
              <a:rPr lang="cs-CZ" sz="2400" dirty="0"/>
              <a:t>se</a:t>
            </a:r>
            <a:r>
              <a:rPr lang="sk-SK" sz="2400" dirty="0"/>
              <a:t> v </a:t>
            </a:r>
            <a:r>
              <a:rPr lang="cs-CZ" sz="2400" dirty="0"/>
              <a:t>průměru</a:t>
            </a:r>
            <a:r>
              <a:rPr lang="sk-SK" sz="2400" dirty="0"/>
              <a:t> </a:t>
            </a:r>
            <a:r>
              <a:rPr lang="cs-CZ" sz="2400" dirty="0"/>
              <a:t>dožívají</a:t>
            </a:r>
            <a:r>
              <a:rPr lang="sk-SK" sz="2400" dirty="0"/>
              <a:t> </a:t>
            </a:r>
            <a:r>
              <a:rPr lang="sk-SK" sz="2400" dirty="0" smtClean="0"/>
              <a:t>79,6 </a:t>
            </a:r>
            <a:r>
              <a:rPr lang="sk-SK" sz="2400" dirty="0"/>
              <a:t>a ženy </a:t>
            </a:r>
            <a:r>
              <a:rPr lang="sk-SK" sz="2400" dirty="0" smtClean="0"/>
              <a:t>86,4 </a:t>
            </a:r>
            <a:r>
              <a:rPr lang="sk-SK" sz="2400" dirty="0"/>
              <a:t>let. </a:t>
            </a:r>
          </a:p>
          <a:p>
            <a:r>
              <a:rPr lang="sk-SK" sz="2400" dirty="0"/>
              <a:t>Je </a:t>
            </a:r>
            <a:r>
              <a:rPr lang="cs-CZ" sz="2400" dirty="0"/>
              <a:t>tady</a:t>
            </a:r>
            <a:r>
              <a:rPr lang="sk-SK" sz="2400" dirty="0"/>
              <a:t> </a:t>
            </a:r>
            <a:r>
              <a:rPr lang="cs-CZ" sz="2400" dirty="0"/>
              <a:t>přestárnuta</a:t>
            </a:r>
            <a:r>
              <a:rPr lang="sk-SK" sz="2400" dirty="0"/>
              <a:t> </a:t>
            </a:r>
            <a:r>
              <a:rPr lang="cs-CZ" sz="2400" dirty="0"/>
              <a:t>populace</a:t>
            </a:r>
            <a:r>
              <a:rPr lang="sk-SK" sz="2400" dirty="0"/>
              <a:t> – vysoké % </a:t>
            </a:r>
            <a:r>
              <a:rPr lang="cs-CZ" sz="2400" dirty="0"/>
              <a:t>lidí</a:t>
            </a:r>
            <a:r>
              <a:rPr lang="sk-SK" sz="2400" dirty="0"/>
              <a:t> </a:t>
            </a:r>
            <a:r>
              <a:rPr lang="cs-CZ" sz="2400" dirty="0"/>
              <a:t>ve</a:t>
            </a:r>
            <a:r>
              <a:rPr lang="sk-SK" sz="2400" dirty="0"/>
              <a:t> </a:t>
            </a:r>
            <a:r>
              <a:rPr lang="cs-CZ" sz="2400" dirty="0"/>
              <a:t>věkové</a:t>
            </a:r>
            <a:r>
              <a:rPr lang="sk-SK" sz="2400" dirty="0"/>
              <a:t> hranici nad 64 let. </a:t>
            </a:r>
            <a:endParaRPr lang="sk-SK" sz="2400" dirty="0" smtClean="0"/>
          </a:p>
          <a:p>
            <a:r>
              <a:rPr lang="sk-SK" sz="2400" dirty="0"/>
              <a:t>Japonsko </a:t>
            </a:r>
            <a:r>
              <a:rPr lang="cs-CZ" sz="2400" dirty="0"/>
              <a:t>patří</a:t>
            </a:r>
            <a:r>
              <a:rPr lang="sk-SK" sz="2400" dirty="0"/>
              <a:t> </a:t>
            </a:r>
            <a:r>
              <a:rPr lang="cs-CZ" sz="2400" dirty="0"/>
              <a:t>mezi</a:t>
            </a:r>
            <a:r>
              <a:rPr lang="sk-SK" sz="2400" dirty="0"/>
              <a:t> </a:t>
            </a:r>
            <a:r>
              <a:rPr lang="cs-CZ" sz="2400" dirty="0" smtClean="0"/>
              <a:t>hospodářsky</a:t>
            </a:r>
            <a:r>
              <a:rPr lang="sk-SK" sz="2400" dirty="0"/>
              <a:t> </a:t>
            </a:r>
            <a:r>
              <a:rPr lang="cs-CZ" sz="2400" dirty="0" smtClean="0"/>
              <a:t>nejvyspělejší</a:t>
            </a:r>
            <a:r>
              <a:rPr lang="sk-SK" sz="2400" dirty="0" smtClean="0"/>
              <a:t> </a:t>
            </a:r>
            <a:r>
              <a:rPr lang="sk-SK" sz="2400" dirty="0"/>
              <a:t>státy </a:t>
            </a:r>
            <a:r>
              <a:rPr lang="cs-CZ" sz="2400" dirty="0"/>
              <a:t>světa</a:t>
            </a:r>
            <a:r>
              <a:rPr lang="sk-SK" sz="2400" dirty="0" smtClean="0"/>
              <a:t>.</a:t>
            </a:r>
          </a:p>
          <a:p>
            <a:r>
              <a:rPr lang="sk-SK" sz="2400" dirty="0" smtClean="0"/>
              <a:t>Významná je výroba </a:t>
            </a:r>
            <a:r>
              <a:rPr lang="cs-CZ" sz="2400" dirty="0" smtClean="0"/>
              <a:t>automobilů</a:t>
            </a:r>
            <a:r>
              <a:rPr lang="sk-SK" sz="2400" dirty="0" smtClean="0"/>
              <a:t>, </a:t>
            </a:r>
            <a:r>
              <a:rPr lang="cs-CZ" sz="2400" dirty="0" smtClean="0"/>
              <a:t>robotů</a:t>
            </a:r>
            <a:r>
              <a:rPr lang="sk-SK" sz="2400" dirty="0" smtClean="0"/>
              <a:t>, </a:t>
            </a:r>
            <a:r>
              <a:rPr lang="cs-CZ" sz="2400" dirty="0" smtClean="0"/>
              <a:t>fotoaparátů</a:t>
            </a:r>
            <a:r>
              <a:rPr lang="sk-SK" sz="2400" dirty="0" smtClean="0"/>
              <a:t> a </a:t>
            </a:r>
            <a:r>
              <a:rPr lang="cs-CZ" sz="2400" dirty="0" smtClean="0"/>
              <a:t>další</a:t>
            </a:r>
            <a:r>
              <a:rPr lang="sk-SK" sz="2400" dirty="0" smtClean="0"/>
              <a:t> inteligentní elektroniky.  </a:t>
            </a:r>
            <a:endParaRPr lang="sk-SK" sz="2400" dirty="0"/>
          </a:p>
          <a:p>
            <a:r>
              <a:rPr lang="cs-CZ" sz="2400" dirty="0"/>
              <a:t>Měnou</a:t>
            </a:r>
            <a:r>
              <a:rPr lang="sk-SK" sz="2400" dirty="0"/>
              <a:t> je </a:t>
            </a:r>
            <a:r>
              <a:rPr lang="sk-SK" sz="2400" dirty="0" smtClean="0"/>
              <a:t>jen.</a:t>
            </a:r>
            <a:endParaRPr lang="sk-SK" sz="2400" dirty="0"/>
          </a:p>
          <a:p>
            <a:r>
              <a:rPr lang="cs-CZ" sz="2400" dirty="0"/>
              <a:t>Země</a:t>
            </a:r>
            <a:r>
              <a:rPr lang="sk-SK" sz="2400" dirty="0"/>
              <a:t> nemá </a:t>
            </a:r>
            <a:r>
              <a:rPr lang="cs-CZ" sz="2400" dirty="0"/>
              <a:t>téměř</a:t>
            </a:r>
            <a:r>
              <a:rPr lang="sk-SK" sz="2400" dirty="0"/>
              <a:t> </a:t>
            </a:r>
            <a:r>
              <a:rPr lang="cs-CZ" sz="2400" dirty="0"/>
              <a:t>žádné</a:t>
            </a:r>
            <a:r>
              <a:rPr lang="sk-SK" sz="2400" dirty="0"/>
              <a:t> </a:t>
            </a:r>
            <a:r>
              <a:rPr lang="sk-SK" sz="2400" dirty="0" smtClean="0"/>
              <a:t>neros</a:t>
            </a:r>
            <a:r>
              <a:rPr lang="cs-CZ" sz="2400" dirty="0" err="1" smtClean="0"/>
              <a:t>tné</a:t>
            </a:r>
            <a:r>
              <a:rPr lang="sk-SK" sz="2400" dirty="0" smtClean="0"/>
              <a:t> </a:t>
            </a:r>
            <a:r>
              <a:rPr lang="cs-CZ" sz="2400" dirty="0" smtClean="0"/>
              <a:t>bohatství</a:t>
            </a:r>
            <a:r>
              <a:rPr lang="sk-SK" sz="2400" dirty="0" smtClean="0"/>
              <a:t>, </a:t>
            </a:r>
            <a:r>
              <a:rPr lang="cs-CZ" sz="2400" dirty="0"/>
              <a:t>proto</a:t>
            </a:r>
            <a:r>
              <a:rPr lang="sk-SK" sz="2400" dirty="0"/>
              <a:t> </a:t>
            </a:r>
            <a:r>
              <a:rPr lang="cs-CZ" sz="2400" dirty="0"/>
              <a:t>se</a:t>
            </a:r>
            <a:r>
              <a:rPr lang="sk-SK" sz="2400" dirty="0"/>
              <a:t> musí </a:t>
            </a:r>
            <a:r>
              <a:rPr lang="cs-CZ" sz="2400" dirty="0"/>
              <a:t>dovážet</a:t>
            </a:r>
            <a:r>
              <a:rPr lang="sk-SK" sz="2400" dirty="0" smtClean="0"/>
              <a:t>. </a:t>
            </a:r>
            <a:r>
              <a:rPr lang="cs-CZ" sz="2400" dirty="0" smtClean="0"/>
              <a:t>Hlavně</a:t>
            </a:r>
            <a:r>
              <a:rPr lang="sk-SK" sz="2400" dirty="0" smtClean="0"/>
              <a:t> z Austrálie a Indie. </a:t>
            </a:r>
            <a:endParaRPr lang="sk-SK" sz="2400" dirty="0"/>
          </a:p>
          <a:p>
            <a:endParaRPr lang="sk-SK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342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Dobrý den žáci,</a:t>
            </a:r>
          </a:p>
          <a:p>
            <a:pPr marL="0" indent="0">
              <a:buNone/>
            </a:pP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r>
              <a:rPr lang="cs-CZ" dirty="0"/>
              <a:t>          na základě probíraného učiva východní Asie musíme státům Japonsko a Čína věnovat větší pozornost. Na dnešní hodině to bude Japonsko, příští hodinu budeme pokračovat Čínou. Pak už by to bylo z východní Asie všechno. V učebnici zeměpisu najdeme Japonsko na stranách 116 a 117, pod názvem Do země vycházejícího slunce. Tyto strany si přečteme. Pak se podíváme na videa a nakonec si zapamatujeme shrnutí v podobě zápisu do sešitů, který je obsahem předkládané prezentace. Projděte si obrazovou přílohu prezentace, detailně vystihuje tamní krásu a kulturu Japonska.</a:t>
            </a:r>
          </a:p>
          <a:p>
            <a:r>
              <a:rPr lang="cs-CZ" dirty="0"/>
              <a:t>Videa zde: </a:t>
            </a:r>
          </a:p>
          <a:p>
            <a:r>
              <a:rPr lang="cs-CZ" dirty="0">
                <a:hlinkClick r:id="rId2"/>
              </a:rPr>
              <a:t>https://www.youtube.com/watch?v=lXVCT2HV3no</a:t>
            </a:r>
            <a:r>
              <a:rPr lang="cs-CZ" dirty="0"/>
              <a:t> (Japonsko)</a:t>
            </a:r>
          </a:p>
          <a:p>
            <a:r>
              <a:rPr lang="cs-CZ" dirty="0">
                <a:hlinkClick r:id="rId3"/>
              </a:rPr>
              <a:t>https://www.youtube.com/watch?v=N3wduxuPkuo</a:t>
            </a:r>
            <a:r>
              <a:rPr lang="cs-CZ" dirty="0"/>
              <a:t> (Tokio).</a:t>
            </a:r>
          </a:p>
          <a:p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r>
              <a:rPr lang="cs-CZ" dirty="0"/>
              <a:t>S pozdravem </a:t>
            </a:r>
          </a:p>
          <a:p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r>
              <a:rPr lang="cs-CZ" dirty="0"/>
              <a:t>MP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365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1802851" y="188640"/>
            <a:ext cx="5518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Děkuji</a:t>
            </a:r>
            <a:r>
              <a:rPr lang="sk-SK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za </a:t>
            </a:r>
            <a:r>
              <a:rPr lang="cs-CZ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pozornost</a:t>
            </a:r>
            <a:r>
              <a:rPr lang="sk-SK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!</a:t>
            </a:r>
            <a:endParaRPr lang="sk-SK" sz="4800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PŘÍRODA</a:t>
            </a:r>
            <a:endParaRPr lang="sk-SK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sk-SK" dirty="0" smtClean="0"/>
              <a:t>JAPONSKO </a:t>
            </a:r>
            <a:r>
              <a:rPr lang="cs-CZ" dirty="0" smtClean="0"/>
              <a:t>se</a:t>
            </a:r>
            <a:r>
              <a:rPr lang="sk-SK" dirty="0" smtClean="0"/>
              <a:t> </a:t>
            </a:r>
            <a:r>
              <a:rPr lang="cs-CZ" dirty="0" smtClean="0"/>
              <a:t>skládá</a:t>
            </a:r>
            <a:r>
              <a:rPr lang="sk-SK" dirty="0" smtClean="0"/>
              <a:t> </a:t>
            </a:r>
          </a:p>
          <a:p>
            <a:pPr>
              <a:buNone/>
            </a:pPr>
            <a:r>
              <a:rPr lang="sk-SK" dirty="0" smtClean="0"/>
              <a:t>z .....................  </a:t>
            </a:r>
            <a:r>
              <a:rPr lang="cs-CZ" dirty="0" smtClean="0"/>
              <a:t>ostrovů</a:t>
            </a:r>
          </a:p>
          <a:p>
            <a:r>
              <a:rPr lang="cs-CZ" dirty="0" smtClean="0"/>
              <a:t>největší</a:t>
            </a:r>
            <a:r>
              <a:rPr lang="sk-SK" dirty="0" smtClean="0"/>
              <a:t> z nich </a:t>
            </a:r>
            <a:r>
              <a:rPr lang="cs-CZ" dirty="0" smtClean="0"/>
              <a:t>jsou</a:t>
            </a:r>
            <a:r>
              <a:rPr lang="sk-SK" dirty="0" smtClean="0"/>
              <a:t>:</a:t>
            </a:r>
          </a:p>
          <a:p>
            <a:pPr>
              <a:buNone/>
            </a:pPr>
            <a:r>
              <a:rPr lang="sk-SK" dirty="0" smtClean="0"/>
              <a:t>	1 – ........................................</a:t>
            </a:r>
          </a:p>
          <a:p>
            <a:pPr>
              <a:buNone/>
            </a:pPr>
            <a:r>
              <a:rPr lang="sk-SK" dirty="0" smtClean="0"/>
              <a:t>	2 – ........................................</a:t>
            </a:r>
          </a:p>
          <a:p>
            <a:pPr>
              <a:buNone/>
            </a:pPr>
            <a:r>
              <a:rPr lang="sk-SK" dirty="0" smtClean="0"/>
              <a:t>	3 – .........................................</a:t>
            </a:r>
          </a:p>
          <a:p>
            <a:pPr>
              <a:buNone/>
            </a:pPr>
            <a:r>
              <a:rPr lang="sk-SK" dirty="0" smtClean="0"/>
              <a:t>	4 – .........................................</a:t>
            </a:r>
          </a:p>
          <a:p>
            <a:endParaRPr lang="sk-SK" dirty="0"/>
          </a:p>
        </p:txBody>
      </p:sp>
      <p:pic>
        <p:nvPicPr>
          <p:cNvPr id="6" name="Zástupný symbol pro obsah 5" descr="1403209244.jpg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11404" y="1268760"/>
            <a:ext cx="4832596" cy="4896544"/>
          </a:xfrm>
        </p:spPr>
      </p:pic>
      <p:sp>
        <p:nvSpPr>
          <p:cNvPr id="7" name="TextovéPole 6"/>
          <p:cNvSpPr txBox="1"/>
          <p:nvPr/>
        </p:nvSpPr>
        <p:spPr>
          <a:xfrm>
            <a:off x="721344" y="1929705"/>
            <a:ext cx="1888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více</a:t>
            </a:r>
            <a:r>
              <a:rPr lang="sk-SK" sz="2400" b="1" dirty="0" smtClean="0">
                <a:solidFill>
                  <a:srgbClr val="FF0000"/>
                </a:solidFill>
              </a:rPr>
              <a:t> než 3000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619672" y="2924944"/>
            <a:ext cx="997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Honšú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619672" y="3717032"/>
            <a:ext cx="1392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Hokkaido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619672" y="4509120"/>
            <a:ext cx="1018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Šikoku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619672" y="5301208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Kjúšú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PŘÍRODA</a:t>
            </a:r>
            <a:endParaRPr lang="sk-SK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dirty="0" smtClean="0"/>
              <a:t>Jeho </a:t>
            </a:r>
            <a:r>
              <a:rPr lang="cs-CZ" dirty="0" smtClean="0"/>
              <a:t>břehy</a:t>
            </a:r>
            <a:r>
              <a:rPr lang="sk-SK" dirty="0" smtClean="0"/>
              <a:t> </a:t>
            </a:r>
            <a:r>
              <a:rPr lang="cs-CZ" dirty="0" smtClean="0"/>
              <a:t>omyjí</a:t>
            </a:r>
            <a:r>
              <a:rPr lang="sk-SK" dirty="0" smtClean="0"/>
              <a:t>: </a:t>
            </a:r>
          </a:p>
          <a:p>
            <a:r>
              <a:rPr lang="sk-SK" dirty="0" smtClean="0"/>
              <a:t>Ochotské </a:t>
            </a:r>
            <a:r>
              <a:rPr lang="cs-CZ" dirty="0" smtClean="0"/>
              <a:t>moře</a:t>
            </a:r>
          </a:p>
          <a:p>
            <a:r>
              <a:rPr lang="sk-SK" dirty="0" smtClean="0"/>
              <a:t>Japonské </a:t>
            </a:r>
            <a:r>
              <a:rPr lang="cs-CZ" dirty="0" smtClean="0"/>
              <a:t>moře</a:t>
            </a:r>
          </a:p>
          <a:p>
            <a:r>
              <a:rPr lang="cs-CZ" dirty="0" smtClean="0"/>
              <a:t>Východočínské</a:t>
            </a:r>
            <a:r>
              <a:rPr lang="sk-SK" dirty="0" smtClean="0"/>
              <a:t> </a:t>
            </a:r>
            <a:r>
              <a:rPr lang="cs-CZ" dirty="0" smtClean="0"/>
              <a:t>moře</a:t>
            </a:r>
          </a:p>
          <a:p>
            <a:r>
              <a:rPr lang="sk-SK" dirty="0" smtClean="0"/>
              <a:t>Tichý oceán</a:t>
            </a:r>
            <a:endParaRPr lang="sk-SK" dirty="0"/>
          </a:p>
        </p:txBody>
      </p:sp>
      <p:pic>
        <p:nvPicPr>
          <p:cNvPr id="6" name="Zástupný symbol pro obsah 5" descr="1403209244.jpg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11404" y="1268760"/>
            <a:ext cx="4832596" cy="4896544"/>
          </a:xfrm>
        </p:spPr>
      </p:pic>
      <p:sp>
        <p:nvSpPr>
          <p:cNvPr id="7" name="TextovéPole 6"/>
          <p:cNvSpPr txBox="1"/>
          <p:nvPr/>
        </p:nvSpPr>
        <p:spPr>
          <a:xfrm rot="510332">
            <a:off x="7644651" y="867058"/>
            <a:ext cx="14458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400" b="1" dirty="0" smtClean="0">
                <a:solidFill>
                  <a:schemeClr val="tx2"/>
                </a:solidFill>
              </a:rPr>
              <a:t>Ochotské </a:t>
            </a:r>
          </a:p>
          <a:p>
            <a:pPr algn="ctr"/>
            <a:r>
              <a:rPr lang="cs-CZ" sz="2400" b="1" dirty="0" smtClean="0">
                <a:solidFill>
                  <a:schemeClr val="tx2"/>
                </a:solidFill>
              </a:rPr>
              <a:t>moře</a:t>
            </a:r>
            <a:endParaRPr lang="cs-CZ" sz="2400" b="1" dirty="0">
              <a:solidFill>
                <a:schemeClr val="tx2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 rot="18959243">
            <a:off x="5229900" y="3228950"/>
            <a:ext cx="2098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chemeClr val="tx2"/>
                </a:solidFill>
              </a:rPr>
              <a:t>Japonské </a:t>
            </a:r>
            <a:r>
              <a:rPr lang="cs-CZ" sz="2400" b="1" dirty="0" smtClean="0">
                <a:solidFill>
                  <a:schemeClr val="tx2"/>
                </a:solidFill>
              </a:rPr>
              <a:t>moře</a:t>
            </a:r>
            <a:endParaRPr lang="cs-CZ" sz="2400" b="1" dirty="0">
              <a:solidFill>
                <a:schemeClr val="tx2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644007" y="6027003"/>
            <a:ext cx="21493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chemeClr val="tx2"/>
                </a:solidFill>
              </a:rPr>
              <a:t>Východočínské</a:t>
            </a:r>
            <a:r>
              <a:rPr lang="sk-SK" sz="2400" b="1" dirty="0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cs-CZ" sz="2400" b="1" dirty="0" smtClean="0">
                <a:solidFill>
                  <a:schemeClr val="tx2"/>
                </a:solidFill>
              </a:rPr>
              <a:t>moře</a:t>
            </a:r>
            <a:endParaRPr lang="cs-CZ" sz="2400" b="1" dirty="0">
              <a:solidFill>
                <a:schemeClr val="tx2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 rot="19242949">
            <a:off x="7736097" y="4616724"/>
            <a:ext cx="10913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chemeClr val="tx2"/>
                </a:solidFill>
              </a:rPr>
              <a:t>TICHÝ </a:t>
            </a:r>
          </a:p>
          <a:p>
            <a:r>
              <a:rPr lang="sk-SK" sz="2400" b="1" dirty="0" smtClean="0">
                <a:solidFill>
                  <a:schemeClr val="tx2"/>
                </a:solidFill>
              </a:rPr>
              <a:t>OCEÁN</a:t>
            </a:r>
            <a:endParaRPr lang="sk-SK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b="1" dirty="0" smtClean="0"/>
              <a:t>PŘÍRODA</a:t>
            </a:r>
            <a:endParaRPr lang="sk-SK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754760" cy="4781128"/>
          </a:xfrm>
        </p:spPr>
        <p:txBody>
          <a:bodyPr>
            <a:normAutofit fontScale="85000" lnSpcReduction="10000"/>
          </a:bodyPr>
          <a:lstStyle/>
          <a:p>
            <a:r>
              <a:rPr lang="sk-SK" dirty="0" smtClean="0"/>
              <a:t>Povrch Japonska je </a:t>
            </a:r>
            <a:r>
              <a:rPr lang="cs-CZ" dirty="0" smtClean="0"/>
              <a:t>převážně</a:t>
            </a:r>
            <a:r>
              <a:rPr lang="sk-SK" dirty="0" smtClean="0"/>
              <a:t> ........................., </a:t>
            </a:r>
            <a:r>
              <a:rPr lang="cs-CZ" dirty="0" smtClean="0"/>
              <a:t>pohoří</a:t>
            </a:r>
            <a:r>
              <a:rPr lang="sk-SK" dirty="0" smtClean="0"/>
              <a:t>  </a:t>
            </a:r>
            <a:r>
              <a:rPr lang="cs-CZ" dirty="0" smtClean="0"/>
              <a:t>jsou</a:t>
            </a:r>
            <a:r>
              <a:rPr lang="sk-SK" dirty="0" smtClean="0"/>
              <a:t> .......................... </a:t>
            </a:r>
            <a:r>
              <a:rPr lang="cs-CZ" dirty="0" smtClean="0"/>
              <a:t>původu</a:t>
            </a:r>
            <a:r>
              <a:rPr lang="sk-SK" dirty="0" smtClean="0"/>
              <a:t>. </a:t>
            </a:r>
          </a:p>
          <a:p>
            <a:r>
              <a:rPr lang="cs-CZ" dirty="0" smtClean="0"/>
              <a:t>Nejvyšším</a:t>
            </a:r>
            <a:r>
              <a:rPr lang="sk-SK" dirty="0" smtClean="0"/>
              <a:t> </a:t>
            </a:r>
            <a:r>
              <a:rPr lang="cs-CZ" dirty="0" smtClean="0"/>
              <a:t>pohořím</a:t>
            </a:r>
            <a:r>
              <a:rPr lang="sk-SK" dirty="0" smtClean="0"/>
              <a:t> </a:t>
            </a:r>
            <a:r>
              <a:rPr lang="cs-CZ" dirty="0" smtClean="0"/>
              <a:t>jsou</a:t>
            </a:r>
            <a:r>
              <a:rPr lang="sk-SK" dirty="0" smtClean="0"/>
              <a:t> </a:t>
            </a:r>
            <a:r>
              <a:rPr lang="sk-SK" b="1" dirty="0" smtClean="0"/>
              <a:t>Japonské Alpy</a:t>
            </a:r>
            <a:r>
              <a:rPr lang="sk-SK" dirty="0" smtClean="0"/>
              <a:t>, </a:t>
            </a:r>
            <a:r>
              <a:rPr lang="cs-CZ" dirty="0" smtClean="0"/>
              <a:t>které</a:t>
            </a:r>
            <a:r>
              <a:rPr lang="sk-SK" dirty="0" smtClean="0"/>
              <a:t> </a:t>
            </a:r>
            <a:r>
              <a:rPr lang="cs-CZ" dirty="0" smtClean="0"/>
              <a:t>dosahují</a:t>
            </a:r>
            <a:r>
              <a:rPr lang="sk-SK" dirty="0" smtClean="0"/>
              <a:t> </a:t>
            </a:r>
            <a:r>
              <a:rPr lang="cs-CZ" dirty="0" smtClean="0"/>
              <a:t>nejvyšší</a:t>
            </a:r>
            <a:r>
              <a:rPr lang="sk-SK" dirty="0" smtClean="0"/>
              <a:t> </a:t>
            </a:r>
            <a:r>
              <a:rPr lang="cs-CZ" dirty="0" smtClean="0"/>
              <a:t>nadmořskou</a:t>
            </a:r>
            <a:r>
              <a:rPr lang="sk-SK" dirty="0" smtClean="0"/>
              <a:t> výšku: .................  </a:t>
            </a:r>
            <a:r>
              <a:rPr lang="cs-CZ" dirty="0" smtClean="0"/>
              <a:t>vrcholem</a:t>
            </a:r>
            <a:r>
              <a:rPr lang="sk-SK" dirty="0" smtClean="0"/>
              <a:t> </a:t>
            </a:r>
            <a:r>
              <a:rPr lang="sk-SK" b="1" dirty="0" smtClean="0"/>
              <a:t>Fudžisanu. </a:t>
            </a:r>
          </a:p>
          <a:p>
            <a:r>
              <a:rPr lang="sk-SK" dirty="0" smtClean="0"/>
              <a:t>Fudži je ............................. sopka, </a:t>
            </a:r>
            <a:r>
              <a:rPr lang="cs-CZ" dirty="0" smtClean="0"/>
              <a:t>posvátná</a:t>
            </a:r>
            <a:r>
              <a:rPr lang="sk-SK" dirty="0" smtClean="0"/>
              <a:t> hora ................................... .</a:t>
            </a:r>
          </a:p>
          <a:p>
            <a:pPr>
              <a:buNone/>
            </a:pPr>
            <a:endParaRPr lang="sk-SK" dirty="0"/>
          </a:p>
        </p:txBody>
      </p:sp>
      <p:sp>
        <p:nvSpPr>
          <p:cNvPr id="7" name="TextovéPole 6"/>
          <p:cNvSpPr txBox="1"/>
          <p:nvPr/>
        </p:nvSpPr>
        <p:spPr>
          <a:xfrm>
            <a:off x="2411760" y="1844824"/>
            <a:ext cx="1191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hornatý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187624" y="2492896"/>
            <a:ext cx="1572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sopečného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971600" y="4221088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3776 m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051720" y="4941168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činná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971600" y="5589240"/>
            <a:ext cx="1351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šintoistů</a:t>
            </a:r>
            <a:r>
              <a:rPr lang="sk-SK" sz="2400" b="1" dirty="0" smtClean="0">
                <a:solidFill>
                  <a:srgbClr val="FF0000"/>
                </a:solidFill>
              </a:rPr>
              <a:t> </a:t>
            </a:r>
            <a:endParaRPr lang="sk-SK" sz="2400" b="1" dirty="0">
              <a:solidFill>
                <a:srgbClr val="FF0000"/>
              </a:solidFill>
            </a:endParaRPr>
          </a:p>
        </p:txBody>
      </p:sp>
      <p:pic>
        <p:nvPicPr>
          <p:cNvPr id="13" name="Zástupný symbol pro obsah 12" descr="Japonsko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3968" y="630070"/>
            <a:ext cx="4860032" cy="575125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22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88640"/>
            <a:ext cx="4080000" cy="3060000"/>
          </a:xfrm>
          <a:prstGeom prst="rect">
            <a:avLst/>
          </a:prstGeom>
        </p:spPr>
      </p:pic>
      <p:pic>
        <p:nvPicPr>
          <p:cNvPr id="27650" name="Picture 2" descr="http://n2studio.mzf.cz/upload/clanky/fuji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88640"/>
            <a:ext cx="4135130" cy="3060000"/>
          </a:xfrm>
          <a:prstGeom prst="rect">
            <a:avLst/>
          </a:prstGeom>
          <a:noFill/>
        </p:spPr>
      </p:pic>
      <p:pic>
        <p:nvPicPr>
          <p:cNvPr id="8" name="Obrázek 7" descr="153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3356992"/>
            <a:ext cx="4080000" cy="3060000"/>
          </a:xfrm>
          <a:prstGeom prst="rect">
            <a:avLst/>
          </a:prstGeom>
        </p:spPr>
      </p:pic>
      <p:pic>
        <p:nvPicPr>
          <p:cNvPr id="27652" name="Picture 4" descr="http://img1.advisor.travel/657x340px-19281636344c498903845cd014270429.jpg"/>
          <p:cNvPicPr>
            <a:picLocks noChangeAspect="1" noChangeArrowheads="1"/>
          </p:cNvPicPr>
          <p:nvPr/>
        </p:nvPicPr>
        <p:blipFill>
          <a:blip r:embed="rId7" cstate="print"/>
          <a:srcRect l="17808" r="12779"/>
          <a:stretch>
            <a:fillRect/>
          </a:stretch>
        </p:blipFill>
        <p:spPr bwMode="auto">
          <a:xfrm>
            <a:off x="4716016" y="3356992"/>
            <a:ext cx="4104456" cy="30600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1763688" y="6027003"/>
            <a:ext cx="6546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FUDŽISAN – 3776 m </a:t>
            </a:r>
            <a:r>
              <a:rPr lang="cs-CZ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n.m</a:t>
            </a:r>
            <a:r>
              <a:rPr lang="sk-SK" sz="4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sk-SK" sz="4800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b="1" dirty="0" smtClean="0"/>
              <a:t>PŘÍRODA</a:t>
            </a:r>
            <a:endParaRPr lang="sk-SK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3960440" cy="4781128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Řeky</a:t>
            </a:r>
            <a:r>
              <a:rPr lang="sk-SK" dirty="0" smtClean="0"/>
              <a:t> </a:t>
            </a:r>
            <a:r>
              <a:rPr lang="cs-CZ" dirty="0" smtClean="0"/>
              <a:t>jsou</a:t>
            </a:r>
            <a:r>
              <a:rPr lang="sk-SK" dirty="0" smtClean="0"/>
              <a:t> </a:t>
            </a:r>
            <a:r>
              <a:rPr lang="cs-CZ" dirty="0" smtClean="0"/>
              <a:t>krátké</a:t>
            </a:r>
            <a:r>
              <a:rPr lang="sk-SK" dirty="0" smtClean="0"/>
              <a:t> a prudké – Japonci je </a:t>
            </a:r>
            <a:r>
              <a:rPr lang="cs-CZ" dirty="0" smtClean="0"/>
              <a:t>využívají</a:t>
            </a:r>
            <a:r>
              <a:rPr lang="sk-SK" dirty="0" smtClean="0"/>
              <a:t> na ........................................ . </a:t>
            </a:r>
          </a:p>
          <a:p>
            <a:r>
              <a:rPr lang="cs-CZ" dirty="0" smtClean="0"/>
              <a:t>Největším</a:t>
            </a:r>
            <a:r>
              <a:rPr lang="sk-SK" dirty="0" smtClean="0"/>
              <a:t> </a:t>
            </a:r>
            <a:r>
              <a:rPr lang="cs-CZ" dirty="0" smtClean="0"/>
              <a:t>jezerem</a:t>
            </a:r>
            <a:r>
              <a:rPr lang="sk-SK" dirty="0" smtClean="0"/>
              <a:t> je </a:t>
            </a:r>
            <a:r>
              <a:rPr lang="cs-CZ" dirty="0" smtClean="0"/>
              <a:t>jezero</a:t>
            </a:r>
            <a:r>
              <a:rPr lang="sk-SK" dirty="0" smtClean="0"/>
              <a:t> ................ . </a:t>
            </a:r>
          </a:p>
          <a:p>
            <a:r>
              <a:rPr lang="sk-SK" dirty="0" smtClean="0"/>
              <a:t>Podnebí je </a:t>
            </a:r>
            <a:r>
              <a:rPr lang="cs-CZ" dirty="0" smtClean="0"/>
              <a:t>ovlivněno</a:t>
            </a:r>
            <a:r>
              <a:rPr lang="sk-SK" dirty="0" smtClean="0"/>
              <a:t> ............................ .</a:t>
            </a:r>
          </a:p>
          <a:p>
            <a:r>
              <a:rPr lang="cs-CZ" dirty="0" smtClean="0"/>
              <a:t>Jih</a:t>
            </a:r>
            <a:r>
              <a:rPr lang="sk-SK" dirty="0" smtClean="0"/>
              <a:t> </a:t>
            </a:r>
            <a:r>
              <a:rPr lang="cs-CZ" dirty="0" smtClean="0"/>
              <a:t>země</a:t>
            </a:r>
            <a:r>
              <a:rPr lang="sk-SK" dirty="0" smtClean="0"/>
              <a:t> často </a:t>
            </a:r>
            <a:r>
              <a:rPr lang="cs-CZ" dirty="0" smtClean="0"/>
              <a:t>postihují</a:t>
            </a:r>
            <a:r>
              <a:rPr lang="sk-SK" dirty="0" smtClean="0"/>
              <a:t> ničivé </a:t>
            </a:r>
            <a:r>
              <a:rPr lang="cs-CZ" dirty="0" smtClean="0"/>
              <a:t>cyklony</a:t>
            </a:r>
            <a:r>
              <a:rPr lang="sk-SK" dirty="0" smtClean="0"/>
              <a:t> - ................. . </a:t>
            </a:r>
          </a:p>
          <a:p>
            <a:r>
              <a:rPr lang="sk-SK" dirty="0" smtClean="0"/>
              <a:t>Japonsko </a:t>
            </a:r>
            <a:r>
              <a:rPr lang="cs-CZ" dirty="0" smtClean="0"/>
              <a:t>se</a:t>
            </a:r>
            <a:r>
              <a:rPr lang="sk-SK" dirty="0" smtClean="0"/>
              <a:t> </a:t>
            </a:r>
            <a:r>
              <a:rPr lang="cs-CZ" dirty="0" smtClean="0"/>
              <a:t>nachází</a:t>
            </a:r>
            <a:r>
              <a:rPr lang="sk-SK" dirty="0" smtClean="0"/>
              <a:t> </a:t>
            </a:r>
          </a:p>
          <a:p>
            <a:pPr>
              <a:buNone/>
            </a:pPr>
            <a:r>
              <a:rPr lang="sk-SK" dirty="0" smtClean="0"/>
              <a:t>	v .................................... a .................................. </a:t>
            </a:r>
            <a:r>
              <a:rPr lang="cs-CZ" dirty="0" smtClean="0"/>
              <a:t>podnebném</a:t>
            </a:r>
            <a:r>
              <a:rPr lang="sk-SK" dirty="0" smtClean="0"/>
              <a:t> pásu.</a:t>
            </a:r>
          </a:p>
          <a:p>
            <a:pPr>
              <a:buNone/>
            </a:pPr>
            <a:endParaRPr lang="sk-SK" dirty="0"/>
          </a:p>
        </p:txBody>
      </p:sp>
      <p:sp>
        <p:nvSpPr>
          <p:cNvPr id="7" name="TextovéPole 6"/>
          <p:cNvSpPr txBox="1"/>
          <p:nvPr/>
        </p:nvSpPr>
        <p:spPr>
          <a:xfrm>
            <a:off x="827584" y="2132856"/>
            <a:ext cx="3422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výrobu elektrické energie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982214" y="2896344"/>
            <a:ext cx="81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err="1" smtClean="0">
                <a:solidFill>
                  <a:srgbClr val="FF0000"/>
                </a:solidFill>
              </a:rPr>
              <a:t>Biwa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115616" y="3573016"/>
            <a:ext cx="1355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monzuny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699792" y="4365104"/>
            <a:ext cx="1088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tajfuny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187624" y="5085184"/>
            <a:ext cx="1258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mírném</a:t>
            </a:r>
            <a:r>
              <a:rPr lang="sk-SK" sz="2400" b="1" dirty="0" smtClean="0">
                <a:solidFill>
                  <a:srgbClr val="FF0000"/>
                </a:solidFill>
              </a:rPr>
              <a:t> </a:t>
            </a:r>
            <a:endParaRPr lang="sk-SK" sz="2400" b="1" dirty="0">
              <a:solidFill>
                <a:srgbClr val="FF0000"/>
              </a:solidFill>
            </a:endParaRPr>
          </a:p>
        </p:txBody>
      </p:sp>
      <p:pic>
        <p:nvPicPr>
          <p:cNvPr id="13" name="Zástupný symbol pro obsah 12" descr="Japonsko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3968" y="630070"/>
            <a:ext cx="4860032" cy="5751258"/>
          </a:xfrm>
        </p:spPr>
      </p:pic>
      <p:sp>
        <p:nvSpPr>
          <p:cNvPr id="12" name="TextovéPole 11"/>
          <p:cNvSpPr txBox="1"/>
          <p:nvPr/>
        </p:nvSpPr>
        <p:spPr>
          <a:xfrm>
            <a:off x="1187624" y="5445224"/>
            <a:ext cx="1997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subtropickém</a:t>
            </a:r>
            <a:r>
              <a:rPr lang="sk-SK" sz="2400" b="1" dirty="0" smtClean="0">
                <a:solidFill>
                  <a:srgbClr val="FF0000"/>
                </a:solidFill>
              </a:rPr>
              <a:t> </a:t>
            </a:r>
            <a:endParaRPr lang="sk-SK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farm1.static.flickr.com/89/248931009_39d2fe1b3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889" y="3573016"/>
            <a:ext cx="4080000" cy="3060000"/>
          </a:xfrm>
          <a:prstGeom prst="rect">
            <a:avLst/>
          </a:prstGeom>
          <a:noFill/>
        </p:spPr>
      </p:pic>
      <p:pic>
        <p:nvPicPr>
          <p:cNvPr id="33796" name="Picture 4" descr="http://images4.fanpop.com/image/photos/23300000/The-Sacred-Bridge-Daiya-River-japan-23341927-1024-7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7873" y="202368"/>
            <a:ext cx="4079999" cy="3060000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179512" y="0"/>
            <a:ext cx="3456384" cy="404664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" name="TextovéPole 4"/>
          <p:cNvSpPr txBox="1"/>
          <p:nvPr/>
        </p:nvSpPr>
        <p:spPr>
          <a:xfrm>
            <a:off x="395536" y="0"/>
            <a:ext cx="34151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JAPONSKÉ ŘEKY</a:t>
            </a:r>
          </a:p>
          <a:p>
            <a:r>
              <a:rPr lang="sk-SK" sz="36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 </a:t>
            </a:r>
            <a:r>
              <a:rPr lang="cs-CZ" sz="36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krátké</a:t>
            </a:r>
            <a:r>
              <a:rPr lang="sk-SK" sz="36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 prudké</a:t>
            </a:r>
            <a:endParaRPr lang="sk-SK" sz="3600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3798" name="Picture 6" descr="http://www.expatify.com/wp-content/uploads/2010/05/ton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332656"/>
            <a:ext cx="4104456" cy="3060000"/>
          </a:xfrm>
          <a:prstGeom prst="rect">
            <a:avLst/>
          </a:prstGeom>
          <a:noFill/>
        </p:spPr>
      </p:pic>
      <p:pic>
        <p:nvPicPr>
          <p:cNvPr id="33800" name="Picture 8" descr="640px-Yomikaki_power_station_2011-0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35380" y="3573016"/>
            <a:ext cx="4176464" cy="306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447</Words>
  <Application>Microsoft Office PowerPoint</Application>
  <PresentationFormat>Předvádění na obrazovce (4:3)</PresentationFormat>
  <Paragraphs>192</Paragraphs>
  <Slides>36</Slides>
  <Notes>33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1" baseType="lpstr">
      <vt:lpstr>ＭＳ Ｐゴシック</vt:lpstr>
      <vt:lpstr>Arial</vt:lpstr>
      <vt:lpstr>Calibri</vt:lpstr>
      <vt:lpstr>Gigi</vt:lpstr>
      <vt:lpstr>Motiv sady Office</vt:lpstr>
      <vt:lpstr>JAPONSKO</vt:lpstr>
      <vt:lpstr>JAPONSKO</vt:lpstr>
      <vt:lpstr>ZÁKLADNÍ ÚDAJE</vt:lpstr>
      <vt:lpstr>PŘÍRODA</vt:lpstr>
      <vt:lpstr>PŘÍRODA</vt:lpstr>
      <vt:lpstr>PŘÍRODA</vt:lpstr>
      <vt:lpstr>Prezentace aplikace PowerPoint</vt:lpstr>
      <vt:lpstr>PŘÍRODA</vt:lpstr>
      <vt:lpstr>Prezentace aplikace PowerPoint</vt:lpstr>
      <vt:lpstr>Prezentace aplikace PowerPoint</vt:lpstr>
      <vt:lpstr>Prezentace aplikace PowerPoint</vt:lpstr>
      <vt:lpstr>PŘÍRODA</vt:lpstr>
      <vt:lpstr>Prezentace aplikace PowerPoint</vt:lpstr>
      <vt:lpstr>Prezentace aplikace PowerPoint</vt:lpstr>
      <vt:lpstr>PŘÍRODA</vt:lpstr>
      <vt:lpstr>Prezentace aplikace PowerPoint</vt:lpstr>
      <vt:lpstr>OBYVATELSTVO</vt:lpstr>
      <vt:lpstr>Prezentace aplikace PowerPoint</vt:lpstr>
      <vt:lpstr>Prezentace aplikace PowerPoint</vt:lpstr>
      <vt:lpstr>Prezentace aplikace PowerPoint</vt:lpstr>
      <vt:lpstr>HOSPODÁŘSTVÍ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Zápis do sešitů </vt:lpstr>
      <vt:lpstr>Prezentace aplikace PowerPoint</vt:lpstr>
      <vt:lpstr>Prezentace aplikace PowerPoint</vt:lpstr>
      <vt:lpstr>Prezentace aplikace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JAPONSKO</dc:title>
  <dc:creator>tatino</dc:creator>
  <cp:lastModifiedBy>ucitel</cp:lastModifiedBy>
  <cp:revision>74</cp:revision>
  <dcterms:created xsi:type="dcterms:W3CDTF">2013-05-03T12:49:02Z</dcterms:created>
  <dcterms:modified xsi:type="dcterms:W3CDTF">2020-05-27T18:00:06Z</dcterms:modified>
</cp:coreProperties>
</file>